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15"/>
  </p:notesMasterIdLst>
  <p:sldIdLst>
    <p:sldId id="256" r:id="rId3"/>
    <p:sldId id="257" r:id="rId4"/>
    <p:sldId id="267" r:id="rId5"/>
    <p:sldId id="258" r:id="rId6"/>
    <p:sldId id="259" r:id="rId7"/>
    <p:sldId id="260" r:id="rId8"/>
    <p:sldId id="261" r:id="rId9"/>
    <p:sldId id="262" r:id="rId10"/>
    <p:sldId id="263" r:id="rId11"/>
    <p:sldId id="264" r:id="rId12"/>
    <p:sldId id="265" r:id="rId13"/>
    <p:sldId id="266" r:id="rId14"/>
  </p:sldIdLst>
  <p:sldSz cx="9144000" cy="5143500" type="screen16x9"/>
  <p:notesSz cx="6858000" cy="9144000"/>
  <p:embeddedFontLst>
    <p:embeddedFont>
      <p:font typeface="Bodoni Moda ExtraBold" panose="020B0604020202020204" charset="0"/>
      <p:bold r:id="rId16"/>
      <p:boldItalic r:id="rId17"/>
    </p:embeddedFont>
    <p:embeddedFont>
      <p:font typeface="Bodoni Moda" panose="020B0604020202020204" charset="0"/>
      <p:regular r:id="rId18"/>
      <p:bold r:id="rId19"/>
      <p:italic r:id="rId20"/>
      <p:boldItalic r:id="rId21"/>
    </p:embeddedFont>
    <p:embeddedFont>
      <p:font typeface="Helvetica Neue" panose="020B0604020202020204" charset="0"/>
      <p:regular r:id="rId22"/>
      <p:bold r:id="rId23"/>
      <p:italic r:id="rId24"/>
      <p:boldItalic r:id="rId25"/>
    </p:embeddedFont>
    <p:embeddedFont>
      <p:font typeface="Georgia" panose="02040502050405020303" pitchFamily="18" charset="0"/>
      <p:regular r:id="rId26"/>
      <p:bold r:id="rId27"/>
      <p:italic r:id="rId28"/>
      <p:boldItalic r:id="rId29"/>
    </p:embeddedFont>
    <p:embeddedFont>
      <p:font typeface="Inter" panose="020B0604020202020204" charset="0"/>
      <p:regular r:id="rId30"/>
      <p:bold r:id="rId31"/>
    </p:embeddedFont>
    <p:embeddedFont>
      <p:font typeface="Inter Medium" panose="020B0604020202020204" charset="0"/>
      <p:regular r:id="rId32"/>
      <p:bold r:id="rId33"/>
    </p:embeddedFont>
    <p:embeddedFont>
      <p:font typeface="Noto Sans"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6600F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000137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SLIDES_API1467228468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SLIDES_API1467228468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9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SLIDES_API1467228468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SLIDES_API1467228468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26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SLIDES_API1467228468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SLIDES_API1467228468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05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SLIDES_API1467228468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SLIDES_API1467228468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121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SLIDES_API1467228468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SLIDES_API1467228468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96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SLIDES_API1467228468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SLIDES_API1467228468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34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SLIDES_API1467228468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SLIDES_API1467228468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84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SLIDES_API1467228468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SLIDES_API1467228468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455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SLIDES_API1467228468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SLIDES_API1467228468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991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SLIDES_API1467228468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SLIDES_API1467228468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38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SLIDES_API1467228468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SLIDES_API1467228468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64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aphic Sans" type="title">
  <p:cSld name="TITLE">
    <p:bg>
      <p:bgPr>
        <a:solidFill>
          <a:schemeClr val="dk1"/>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570225" y="1545450"/>
            <a:ext cx="56019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lt1"/>
              </a:buClr>
              <a:buSzPts val="5200"/>
              <a:buNone/>
              <a:defRPr sz="5200">
                <a:solidFill>
                  <a:schemeClr val="lt1"/>
                </a:solidFill>
              </a:defRPr>
            </a:lvl1pPr>
            <a:lvl2pPr lvl="1">
              <a:lnSpc>
                <a:spcPct val="75000"/>
              </a:lnSpc>
              <a:spcBef>
                <a:spcPts val="0"/>
              </a:spcBef>
              <a:spcAft>
                <a:spcPts val="0"/>
              </a:spcAft>
              <a:buClr>
                <a:schemeClr val="lt1"/>
              </a:buClr>
              <a:buSzPts val="5200"/>
              <a:buNone/>
              <a:defRPr sz="5200">
                <a:solidFill>
                  <a:schemeClr val="lt1"/>
                </a:solidFill>
              </a:defRPr>
            </a:lvl2pPr>
            <a:lvl3pPr lvl="2">
              <a:lnSpc>
                <a:spcPct val="75000"/>
              </a:lnSpc>
              <a:spcBef>
                <a:spcPts val="0"/>
              </a:spcBef>
              <a:spcAft>
                <a:spcPts val="0"/>
              </a:spcAft>
              <a:buClr>
                <a:schemeClr val="lt1"/>
              </a:buClr>
              <a:buSzPts val="5200"/>
              <a:buNone/>
              <a:defRPr sz="5200">
                <a:solidFill>
                  <a:schemeClr val="lt1"/>
                </a:solidFill>
              </a:defRPr>
            </a:lvl3pPr>
            <a:lvl4pPr lvl="3">
              <a:lnSpc>
                <a:spcPct val="75000"/>
              </a:lnSpc>
              <a:spcBef>
                <a:spcPts val="0"/>
              </a:spcBef>
              <a:spcAft>
                <a:spcPts val="0"/>
              </a:spcAft>
              <a:buClr>
                <a:schemeClr val="lt1"/>
              </a:buClr>
              <a:buSzPts val="5200"/>
              <a:buNone/>
              <a:defRPr sz="5200">
                <a:solidFill>
                  <a:schemeClr val="lt1"/>
                </a:solidFill>
              </a:defRPr>
            </a:lvl4pPr>
            <a:lvl5pPr lvl="4">
              <a:lnSpc>
                <a:spcPct val="75000"/>
              </a:lnSpc>
              <a:spcBef>
                <a:spcPts val="0"/>
              </a:spcBef>
              <a:spcAft>
                <a:spcPts val="0"/>
              </a:spcAft>
              <a:buClr>
                <a:schemeClr val="lt1"/>
              </a:buClr>
              <a:buSzPts val="5200"/>
              <a:buNone/>
              <a:defRPr sz="5200">
                <a:solidFill>
                  <a:schemeClr val="lt1"/>
                </a:solidFill>
              </a:defRPr>
            </a:lvl5pPr>
            <a:lvl6pPr lvl="5">
              <a:lnSpc>
                <a:spcPct val="75000"/>
              </a:lnSpc>
              <a:spcBef>
                <a:spcPts val="0"/>
              </a:spcBef>
              <a:spcAft>
                <a:spcPts val="0"/>
              </a:spcAft>
              <a:buClr>
                <a:schemeClr val="lt1"/>
              </a:buClr>
              <a:buSzPts val="5200"/>
              <a:buNone/>
              <a:defRPr sz="5200">
                <a:solidFill>
                  <a:schemeClr val="lt1"/>
                </a:solidFill>
              </a:defRPr>
            </a:lvl6pPr>
            <a:lvl7pPr lvl="6">
              <a:lnSpc>
                <a:spcPct val="75000"/>
              </a:lnSpc>
              <a:spcBef>
                <a:spcPts val="0"/>
              </a:spcBef>
              <a:spcAft>
                <a:spcPts val="0"/>
              </a:spcAft>
              <a:buClr>
                <a:schemeClr val="lt1"/>
              </a:buClr>
              <a:buSzPts val="5200"/>
              <a:buNone/>
              <a:defRPr sz="5200">
                <a:solidFill>
                  <a:schemeClr val="lt1"/>
                </a:solidFill>
              </a:defRPr>
            </a:lvl7pPr>
            <a:lvl8pPr lvl="7">
              <a:lnSpc>
                <a:spcPct val="75000"/>
              </a:lnSpc>
              <a:spcBef>
                <a:spcPts val="0"/>
              </a:spcBef>
              <a:spcAft>
                <a:spcPts val="0"/>
              </a:spcAft>
              <a:buClr>
                <a:schemeClr val="lt1"/>
              </a:buClr>
              <a:buSzPts val="5200"/>
              <a:buNone/>
              <a:defRPr sz="5200">
                <a:solidFill>
                  <a:schemeClr val="lt1"/>
                </a:solidFill>
              </a:defRPr>
            </a:lvl8pPr>
            <a:lvl9pPr lvl="8">
              <a:lnSpc>
                <a:spcPct val="75000"/>
              </a:lnSpc>
              <a:spcBef>
                <a:spcPts val="0"/>
              </a:spcBef>
              <a:spcAft>
                <a:spcPts val="0"/>
              </a:spcAft>
              <a:buClr>
                <a:schemeClr val="lt1"/>
              </a:buClr>
              <a:buSzPts val="5200"/>
              <a:buNone/>
              <a:defRPr sz="5200">
                <a:solidFill>
                  <a:schemeClr val="lt1"/>
                </a:solidFill>
              </a:defRPr>
            </a:lvl9pPr>
          </a:lstStyle>
          <a:p>
            <a:endParaRPr/>
          </a:p>
        </p:txBody>
      </p:sp>
      <p:sp>
        <p:nvSpPr>
          <p:cNvPr id="57" name="Google Shape;57;p14"/>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
        <p:nvSpPr>
          <p:cNvPr id="58" name="Google Shape;58;p14"/>
          <p:cNvSpPr txBox="1">
            <a:spLocks noGrp="1"/>
          </p:cNvSpPr>
          <p:nvPr>
            <p:ph type="subTitle" idx="2"/>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11700" y="2150850"/>
            <a:ext cx="8520600" cy="841800"/>
          </a:xfrm>
          <a:prstGeom prst="rect">
            <a:avLst/>
          </a:prstGeom>
        </p:spPr>
        <p:txBody>
          <a:bodyPr spcFirstLastPara="1" wrap="square" lIns="0" tIns="91425" rIns="0"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16"/>
          <p:cNvSpPr txBox="1">
            <a:spLocks noGrp="1"/>
          </p:cNvSpPr>
          <p:nvPr>
            <p:ph type="body" idx="1"/>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457200" y="356200"/>
            <a:ext cx="52590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 name="Google Shape;68;p17"/>
          <p:cNvSpPr txBox="1">
            <a:spLocks noGrp="1"/>
          </p:cNvSpPr>
          <p:nvPr>
            <p:ph type="body" idx="1"/>
          </p:nvPr>
        </p:nvSpPr>
        <p:spPr>
          <a:xfrm>
            <a:off x="457200" y="928900"/>
            <a:ext cx="5259000" cy="36534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0" name="Google Shape;70;p17"/>
          <p:cNvSpPr>
            <a:spLocks noGrp="1"/>
          </p:cNvSpPr>
          <p:nvPr>
            <p:ph type="pic" idx="2"/>
          </p:nvPr>
        </p:nvSpPr>
        <p:spPr>
          <a:xfrm>
            <a:off x="6173525" y="-13300"/>
            <a:ext cx="2970600" cy="51567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2">
  <p:cSld name="TITLE_AND_BODY_2_2">
    <p:spTree>
      <p:nvGrpSpPr>
        <p:cNvPr id="1" name="Shape 71"/>
        <p:cNvGrpSpPr/>
        <p:nvPr/>
      </p:nvGrpSpPr>
      <p:grpSpPr>
        <a:xfrm>
          <a:off x="0" y="0"/>
          <a:ext cx="0" cy="0"/>
          <a:chOff x="0" y="0"/>
          <a:chExt cx="0" cy="0"/>
        </a:xfrm>
      </p:grpSpPr>
      <p:sp>
        <p:nvSpPr>
          <p:cNvPr id="72" name="Google Shape;72;p18"/>
          <p:cNvSpPr txBox="1">
            <a:spLocks noGrp="1"/>
          </p:cNvSpPr>
          <p:nvPr>
            <p:ph type="body" idx="1"/>
          </p:nvPr>
        </p:nvSpPr>
        <p:spPr>
          <a:xfrm>
            <a:off x="457200" y="1293450"/>
            <a:ext cx="5259000" cy="32889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4" name="Google Shape;74;p18"/>
          <p:cNvSpPr>
            <a:spLocks noGrp="1"/>
          </p:cNvSpPr>
          <p:nvPr>
            <p:ph type="pic" idx="2"/>
          </p:nvPr>
        </p:nvSpPr>
        <p:spPr>
          <a:xfrm>
            <a:off x="6173525" y="-13300"/>
            <a:ext cx="2970600" cy="5156700"/>
          </a:xfrm>
          <a:prstGeom prst="rect">
            <a:avLst/>
          </a:prstGeom>
          <a:noFill/>
          <a:ln>
            <a:noFill/>
          </a:ln>
        </p:spPr>
      </p:sp>
      <p:sp>
        <p:nvSpPr>
          <p:cNvPr id="75" name="Google Shape;75;p18"/>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1">
  <p:cSld name="TITLE_AND_BODY_2_1">
    <p:spTree>
      <p:nvGrpSpPr>
        <p:cNvPr id="1" name="Shape 76"/>
        <p:cNvGrpSpPr/>
        <p:nvPr/>
      </p:nvGrpSpPr>
      <p:grpSpPr>
        <a:xfrm>
          <a:off x="0" y="0"/>
          <a:ext cx="0" cy="0"/>
          <a:chOff x="0" y="0"/>
          <a:chExt cx="0" cy="0"/>
        </a:xfrm>
      </p:grpSpPr>
      <p:sp>
        <p:nvSpPr>
          <p:cNvPr id="77" name="Google Shape;77;p19"/>
          <p:cNvSpPr txBox="1">
            <a:spLocks noGrp="1"/>
          </p:cNvSpPr>
          <p:nvPr>
            <p:ph type="body" idx="1"/>
          </p:nvPr>
        </p:nvSpPr>
        <p:spPr>
          <a:xfrm>
            <a:off x="4572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9" name="Google Shape;79;p19"/>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0" name="Google Shape;80;p19"/>
          <p:cNvSpPr txBox="1">
            <a:spLocks noGrp="1"/>
          </p:cNvSpPr>
          <p:nvPr>
            <p:ph type="body" idx="2"/>
          </p:nvPr>
        </p:nvSpPr>
        <p:spPr>
          <a:xfrm>
            <a:off x="31951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81" name="Google Shape;81;p19"/>
          <p:cNvSpPr txBox="1">
            <a:spLocks noGrp="1"/>
          </p:cNvSpPr>
          <p:nvPr>
            <p:ph type="body" idx="3"/>
          </p:nvPr>
        </p:nvSpPr>
        <p:spPr>
          <a:xfrm>
            <a:off x="59330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82" name="Google Shape;82;p19"/>
          <p:cNvSpPr txBox="1">
            <a:spLocks noGrp="1"/>
          </p:cNvSpPr>
          <p:nvPr>
            <p:ph type="subTitle" idx="4"/>
          </p:nvPr>
        </p:nvSpPr>
        <p:spPr>
          <a:xfrm>
            <a:off x="45852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83" name="Google Shape;83;p19"/>
          <p:cNvSpPr txBox="1">
            <a:spLocks noGrp="1"/>
          </p:cNvSpPr>
          <p:nvPr>
            <p:ph type="subTitle" idx="5"/>
          </p:nvPr>
        </p:nvSpPr>
        <p:spPr>
          <a:xfrm>
            <a:off x="3195100"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84" name="Google Shape;84;p19"/>
          <p:cNvSpPr txBox="1">
            <a:spLocks noGrp="1"/>
          </p:cNvSpPr>
          <p:nvPr>
            <p:ph type="subTitle" idx="6"/>
          </p:nvPr>
        </p:nvSpPr>
        <p:spPr>
          <a:xfrm>
            <a:off x="593167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p:cSld name="TITLE_AND_BODY_1">
    <p:bg>
      <p:bgPr>
        <a:solidFill>
          <a:schemeClr val="dk1"/>
        </a:soli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body" idx="1"/>
          </p:nvPr>
        </p:nvSpPr>
        <p:spPr>
          <a:xfrm>
            <a:off x="910425" y="342900"/>
            <a:ext cx="7921800" cy="4226100"/>
          </a:xfrm>
          <a:prstGeom prst="rect">
            <a:avLst/>
          </a:prstGeom>
        </p:spPr>
        <p:txBody>
          <a:bodyPr spcFirstLastPara="1" wrap="square" lIns="91425" tIns="91425" rIns="91425" bIns="91425" anchor="ctr" anchorCtr="0">
            <a:normAutofit/>
          </a:bodyPr>
          <a:lstStyle>
            <a:lvl1pPr marL="457200" lvl="0" indent="-381000">
              <a:lnSpc>
                <a:spcPct val="200000"/>
              </a:lnSpc>
              <a:spcBef>
                <a:spcPts val="0"/>
              </a:spcBef>
              <a:spcAft>
                <a:spcPts val="0"/>
              </a:spcAft>
              <a:buClr>
                <a:schemeClr val="lt1"/>
              </a:buClr>
              <a:buSzPts val="2400"/>
              <a:buChar char="•"/>
              <a:defRPr sz="2400" b="1">
                <a:solidFill>
                  <a:schemeClr val="lt1"/>
                </a:solidFill>
              </a:defRPr>
            </a:lvl1pPr>
            <a:lvl2pPr marL="914400" lvl="1" indent="-381000">
              <a:lnSpc>
                <a:spcPct val="200000"/>
              </a:lnSpc>
              <a:spcBef>
                <a:spcPts val="800"/>
              </a:spcBef>
              <a:spcAft>
                <a:spcPts val="0"/>
              </a:spcAft>
              <a:buClr>
                <a:schemeClr val="lt1"/>
              </a:buClr>
              <a:buSzPts val="2400"/>
              <a:buChar char="•"/>
              <a:defRPr sz="2400" b="1">
                <a:solidFill>
                  <a:schemeClr val="lt1"/>
                </a:solidFill>
              </a:defRPr>
            </a:lvl2pPr>
            <a:lvl3pPr marL="1371600" lvl="2" indent="-381000">
              <a:lnSpc>
                <a:spcPct val="200000"/>
              </a:lnSpc>
              <a:spcBef>
                <a:spcPts val="800"/>
              </a:spcBef>
              <a:spcAft>
                <a:spcPts val="0"/>
              </a:spcAft>
              <a:buClr>
                <a:schemeClr val="lt1"/>
              </a:buClr>
              <a:buSzPts val="2400"/>
              <a:buChar char="•"/>
              <a:defRPr sz="2400" b="1">
                <a:solidFill>
                  <a:schemeClr val="lt1"/>
                </a:solidFill>
              </a:defRPr>
            </a:lvl3pPr>
            <a:lvl4pPr marL="1828800" lvl="3" indent="-381000">
              <a:lnSpc>
                <a:spcPct val="200000"/>
              </a:lnSpc>
              <a:spcBef>
                <a:spcPts val="800"/>
              </a:spcBef>
              <a:spcAft>
                <a:spcPts val="0"/>
              </a:spcAft>
              <a:buClr>
                <a:schemeClr val="lt1"/>
              </a:buClr>
              <a:buSzPts val="2400"/>
              <a:buChar char="•"/>
              <a:defRPr sz="2400" b="1">
                <a:solidFill>
                  <a:schemeClr val="lt1"/>
                </a:solidFill>
              </a:defRPr>
            </a:lvl4pPr>
            <a:lvl5pPr marL="2286000" lvl="4" indent="-381000">
              <a:lnSpc>
                <a:spcPct val="200000"/>
              </a:lnSpc>
              <a:spcBef>
                <a:spcPts val="800"/>
              </a:spcBef>
              <a:spcAft>
                <a:spcPts val="0"/>
              </a:spcAft>
              <a:buClr>
                <a:schemeClr val="lt1"/>
              </a:buClr>
              <a:buSzPts val="2400"/>
              <a:buChar char="•"/>
              <a:defRPr sz="2400" b="1">
                <a:solidFill>
                  <a:schemeClr val="lt1"/>
                </a:solidFill>
              </a:defRPr>
            </a:lvl5pPr>
            <a:lvl6pPr marL="2743200" lvl="5" indent="-381000">
              <a:lnSpc>
                <a:spcPct val="200000"/>
              </a:lnSpc>
              <a:spcBef>
                <a:spcPts val="800"/>
              </a:spcBef>
              <a:spcAft>
                <a:spcPts val="0"/>
              </a:spcAft>
              <a:buClr>
                <a:schemeClr val="lt1"/>
              </a:buClr>
              <a:buSzPts val="2400"/>
              <a:buChar char="•"/>
              <a:defRPr sz="2400" b="1">
                <a:solidFill>
                  <a:schemeClr val="lt1"/>
                </a:solidFill>
              </a:defRPr>
            </a:lvl6pPr>
            <a:lvl7pPr marL="3200400" lvl="6" indent="-381000">
              <a:lnSpc>
                <a:spcPct val="200000"/>
              </a:lnSpc>
              <a:spcBef>
                <a:spcPts val="800"/>
              </a:spcBef>
              <a:spcAft>
                <a:spcPts val="0"/>
              </a:spcAft>
              <a:buClr>
                <a:schemeClr val="lt1"/>
              </a:buClr>
              <a:buSzPts val="2400"/>
              <a:buChar char="•"/>
              <a:defRPr sz="2400" b="1">
                <a:solidFill>
                  <a:schemeClr val="lt1"/>
                </a:solidFill>
              </a:defRPr>
            </a:lvl7pPr>
            <a:lvl8pPr marL="3657600" lvl="7" indent="-381000">
              <a:lnSpc>
                <a:spcPct val="200000"/>
              </a:lnSpc>
              <a:spcBef>
                <a:spcPts val="800"/>
              </a:spcBef>
              <a:spcAft>
                <a:spcPts val="0"/>
              </a:spcAft>
              <a:buClr>
                <a:schemeClr val="lt1"/>
              </a:buClr>
              <a:buSzPts val="2400"/>
              <a:buChar char="•"/>
              <a:defRPr sz="2400" b="1">
                <a:solidFill>
                  <a:schemeClr val="lt1"/>
                </a:solidFill>
              </a:defRPr>
            </a:lvl8pPr>
            <a:lvl9pPr marL="4114800" lvl="8" indent="-381000">
              <a:lnSpc>
                <a:spcPct val="200000"/>
              </a:lnSpc>
              <a:spcBef>
                <a:spcPts val="800"/>
              </a:spcBef>
              <a:spcAft>
                <a:spcPts val="800"/>
              </a:spcAft>
              <a:buClr>
                <a:schemeClr val="lt1"/>
              </a:buClr>
              <a:buSzPts val="2400"/>
              <a:buChar char="•"/>
              <a:defRPr sz="2400" b="1">
                <a:solidFill>
                  <a:schemeClr val="lt1"/>
                </a:solidFill>
              </a:defRPr>
            </a:lvl9pPr>
          </a:lstStyle>
          <a:p>
            <a:endParaRPr/>
          </a:p>
        </p:txBody>
      </p:sp>
      <p:sp>
        <p:nvSpPr>
          <p:cNvPr id="87" name="Google Shape;8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0" name="Google Shape;90;p2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91" name="Google Shape;91;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92" name="Google Shape;92;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5" name="Google Shape;9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8" name="Google Shape;98;p23"/>
          <p:cNvSpPr txBox="1">
            <a:spLocks noGrp="1"/>
          </p:cNvSpPr>
          <p:nvPr>
            <p:ph type="body" idx="1"/>
          </p:nvPr>
        </p:nvSpPr>
        <p:spPr>
          <a:xfrm>
            <a:off x="457200" y="1389600"/>
            <a:ext cx="56034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sz="1200">
                <a:latin typeface="Inter"/>
                <a:ea typeface="Inter"/>
                <a:cs typeface="Inter"/>
                <a:sym typeface="Inter"/>
              </a:defRPr>
            </a:lvl1pPr>
            <a:lvl2pPr marL="914400" lvl="1" indent="-304800">
              <a:spcBef>
                <a:spcPts val="800"/>
              </a:spcBef>
              <a:spcAft>
                <a:spcPts val="0"/>
              </a:spcAft>
              <a:buSzPts val="1200"/>
              <a:buFont typeface="Inter"/>
              <a:buChar char="•"/>
              <a:defRPr sz="1200">
                <a:latin typeface="Inter"/>
                <a:ea typeface="Inter"/>
                <a:cs typeface="Inter"/>
                <a:sym typeface="Inter"/>
              </a:defRPr>
            </a:lvl2pPr>
            <a:lvl3pPr marL="1371600" lvl="2" indent="-304800">
              <a:spcBef>
                <a:spcPts val="800"/>
              </a:spcBef>
              <a:spcAft>
                <a:spcPts val="0"/>
              </a:spcAft>
              <a:buSzPts val="1200"/>
              <a:buFont typeface="Inter"/>
              <a:buChar char="•"/>
              <a:defRPr sz="1200">
                <a:latin typeface="Inter"/>
                <a:ea typeface="Inter"/>
                <a:cs typeface="Inter"/>
                <a:sym typeface="Inter"/>
              </a:defRPr>
            </a:lvl3pPr>
            <a:lvl4pPr marL="1828800" lvl="3" indent="-304800">
              <a:spcBef>
                <a:spcPts val="800"/>
              </a:spcBef>
              <a:spcAft>
                <a:spcPts val="0"/>
              </a:spcAft>
              <a:buSzPts val="1200"/>
              <a:buFont typeface="Inter"/>
              <a:buChar char="•"/>
              <a:defRPr sz="1200">
                <a:latin typeface="Inter"/>
                <a:ea typeface="Inter"/>
                <a:cs typeface="Inter"/>
                <a:sym typeface="Inter"/>
              </a:defRPr>
            </a:lvl4pPr>
            <a:lvl5pPr marL="2286000" lvl="4" indent="-304800">
              <a:spcBef>
                <a:spcPts val="800"/>
              </a:spcBef>
              <a:spcAft>
                <a:spcPts val="0"/>
              </a:spcAft>
              <a:buSzPts val="1200"/>
              <a:buFont typeface="Inter"/>
              <a:buChar char="•"/>
              <a:defRPr sz="1200">
                <a:latin typeface="Inter"/>
                <a:ea typeface="Inter"/>
                <a:cs typeface="Inter"/>
                <a:sym typeface="Inter"/>
              </a:defRPr>
            </a:lvl5pPr>
            <a:lvl6pPr marL="2743200" lvl="5" indent="-304800">
              <a:spcBef>
                <a:spcPts val="800"/>
              </a:spcBef>
              <a:spcAft>
                <a:spcPts val="0"/>
              </a:spcAft>
              <a:buSzPts val="1200"/>
              <a:buFont typeface="Inter"/>
              <a:buChar char="•"/>
              <a:defRPr sz="1200">
                <a:latin typeface="Inter"/>
                <a:ea typeface="Inter"/>
                <a:cs typeface="Inter"/>
                <a:sym typeface="Inter"/>
              </a:defRPr>
            </a:lvl6pPr>
            <a:lvl7pPr marL="3200400" lvl="6" indent="-304800">
              <a:spcBef>
                <a:spcPts val="800"/>
              </a:spcBef>
              <a:spcAft>
                <a:spcPts val="0"/>
              </a:spcAft>
              <a:buSzPts val="1200"/>
              <a:buFont typeface="Inter"/>
              <a:buChar char="•"/>
              <a:defRPr sz="1200">
                <a:latin typeface="Inter"/>
                <a:ea typeface="Inter"/>
                <a:cs typeface="Inter"/>
                <a:sym typeface="Inter"/>
              </a:defRPr>
            </a:lvl7pPr>
            <a:lvl8pPr marL="3657600" lvl="7" indent="-304800">
              <a:spcBef>
                <a:spcPts val="800"/>
              </a:spcBef>
              <a:spcAft>
                <a:spcPts val="0"/>
              </a:spcAft>
              <a:buSzPts val="1200"/>
              <a:buFont typeface="Inter"/>
              <a:buChar char="•"/>
              <a:defRPr sz="1200">
                <a:latin typeface="Inter"/>
                <a:ea typeface="Inter"/>
                <a:cs typeface="Inter"/>
                <a:sym typeface="Inter"/>
              </a:defRPr>
            </a:lvl8pPr>
            <a:lvl9pPr marL="4114800" lvl="8" indent="-304800">
              <a:spcBef>
                <a:spcPts val="800"/>
              </a:spcBef>
              <a:spcAft>
                <a:spcPts val="800"/>
              </a:spcAft>
              <a:buSzPts val="1200"/>
              <a:buFont typeface="Inter"/>
              <a:buChar char="•"/>
              <a:defRPr sz="1200">
                <a:latin typeface="Inter"/>
                <a:ea typeface="Inter"/>
                <a:cs typeface="Inter"/>
                <a:sym typeface="Inter"/>
              </a:defRPr>
            </a:lvl9pPr>
          </a:lstStyle>
          <a:p>
            <a:endParaRPr/>
          </a:p>
        </p:txBody>
      </p:sp>
      <p:sp>
        <p:nvSpPr>
          <p:cNvPr id="99" name="Google Shape;9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457200" y="219390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2" name="Google Shape;10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03"/>
        <p:cNvGrpSpPr/>
        <p:nvPr/>
      </p:nvGrpSpPr>
      <p:grpSpPr>
        <a:xfrm>
          <a:off x="0" y="0"/>
          <a:ext cx="0" cy="0"/>
          <a:chOff x="0" y="0"/>
          <a:chExt cx="0" cy="0"/>
        </a:xfrm>
      </p:grpSpPr>
      <p:sp>
        <p:nvSpPr>
          <p:cNvPr id="104" name="Google Shape;104;p25"/>
          <p:cNvSpPr txBox="1">
            <a:spLocks noGrp="1"/>
          </p:cNvSpPr>
          <p:nvPr>
            <p:ph type="title"/>
          </p:nvPr>
        </p:nvSpPr>
        <p:spPr>
          <a:xfrm>
            <a:off x="917050" y="450150"/>
            <a:ext cx="5249700" cy="4090800"/>
          </a:xfrm>
          <a:prstGeom prst="rect">
            <a:avLst/>
          </a:prstGeom>
        </p:spPr>
        <p:txBody>
          <a:bodyPr spcFirstLastPara="1" wrap="square" lIns="0" tIns="91425" rIns="91425" bIns="91425" anchor="ctr" anchorCtr="0">
            <a:norm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
        <p:nvSpPr>
          <p:cNvPr id="105" name="Google Shape;105;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06" name="Google Shape;106;p25"/>
          <p:cNvSpPr txBox="1">
            <a:spLocks noGrp="1"/>
          </p:cNvSpPr>
          <p:nvPr>
            <p:ph type="subTitle" idx="1"/>
          </p:nvPr>
        </p:nvSpPr>
        <p:spPr>
          <a:xfrm>
            <a:off x="917050" y="3196425"/>
            <a:ext cx="4714200" cy="451800"/>
          </a:xfrm>
          <a:prstGeom prst="rect">
            <a:avLst/>
          </a:prstGeom>
        </p:spPr>
        <p:txBody>
          <a:bodyPr spcFirstLastPara="1" wrap="square" lIns="0" tIns="91425" rIns="91425" bIns="91425" anchor="t" anchorCtr="0">
            <a:normAutofit/>
          </a:bodyPr>
          <a:lstStyle>
            <a:lvl1pPr lvl="0">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2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6"/>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10" name="Google Shape;110;p2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1" name="Google Shape;111;p2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112" name="Google Shape;11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2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115" name="Google Shape;11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6"/>
        <p:cNvGrpSpPr/>
        <p:nvPr/>
      </p:nvGrpSpPr>
      <p:grpSpPr>
        <a:xfrm>
          <a:off x="0" y="0"/>
          <a:ext cx="0" cy="0"/>
          <a:chOff x="0" y="0"/>
          <a:chExt cx="0" cy="0"/>
        </a:xfrm>
      </p:grpSpPr>
      <p:sp>
        <p:nvSpPr>
          <p:cNvPr id="117" name="Google Shape;117;p28"/>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8" name="Google Shape;118;p2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800"/>
              </a:spcBef>
              <a:spcAft>
                <a:spcPts val="0"/>
              </a:spcAft>
              <a:buSzPts val="1400"/>
              <a:buChar char="•"/>
              <a:defRPr/>
            </a:lvl2pPr>
            <a:lvl3pPr marL="1371600" lvl="2" indent="-317500" algn="ctr">
              <a:spcBef>
                <a:spcPts val="800"/>
              </a:spcBef>
              <a:spcAft>
                <a:spcPts val="0"/>
              </a:spcAft>
              <a:buSzPts val="1400"/>
              <a:buChar char="•"/>
              <a:defRPr/>
            </a:lvl3pPr>
            <a:lvl4pPr marL="1828800" lvl="3" indent="-317500" algn="ctr">
              <a:spcBef>
                <a:spcPts val="800"/>
              </a:spcBef>
              <a:spcAft>
                <a:spcPts val="0"/>
              </a:spcAft>
              <a:buSzPts val="1400"/>
              <a:buChar char="•"/>
              <a:defRPr/>
            </a:lvl4pPr>
            <a:lvl5pPr marL="2286000" lvl="4" indent="-317500" algn="ctr">
              <a:spcBef>
                <a:spcPts val="800"/>
              </a:spcBef>
              <a:spcAft>
                <a:spcPts val="0"/>
              </a:spcAft>
              <a:buSzPts val="1400"/>
              <a:buChar char="•"/>
              <a:defRPr/>
            </a:lvl5pPr>
            <a:lvl6pPr marL="2743200" lvl="5" indent="-317500" algn="ctr">
              <a:spcBef>
                <a:spcPts val="800"/>
              </a:spcBef>
              <a:spcAft>
                <a:spcPts val="0"/>
              </a:spcAft>
              <a:buSzPts val="1400"/>
              <a:buChar char="•"/>
              <a:defRPr/>
            </a:lvl6pPr>
            <a:lvl7pPr marL="3200400" lvl="6" indent="-317500" algn="ctr">
              <a:spcBef>
                <a:spcPts val="800"/>
              </a:spcBef>
              <a:spcAft>
                <a:spcPts val="0"/>
              </a:spcAft>
              <a:buSzPts val="1400"/>
              <a:buChar char="•"/>
              <a:defRPr/>
            </a:lvl7pPr>
            <a:lvl8pPr marL="3657600" lvl="7" indent="-317500" algn="ctr">
              <a:spcBef>
                <a:spcPts val="800"/>
              </a:spcBef>
              <a:spcAft>
                <a:spcPts val="0"/>
              </a:spcAft>
              <a:buSzPts val="1400"/>
              <a:buChar char="•"/>
              <a:defRPr/>
            </a:lvl8pPr>
            <a:lvl9pPr marL="4114800" lvl="8" indent="-317500" algn="ctr">
              <a:spcBef>
                <a:spcPts val="800"/>
              </a:spcBef>
              <a:spcAft>
                <a:spcPts val="800"/>
              </a:spcAft>
              <a:buSzPts val="1400"/>
              <a:buChar char="•"/>
              <a:defRPr/>
            </a:lvl9pPr>
          </a:lstStyle>
          <a:p>
            <a:endParaRPr/>
          </a:p>
        </p:txBody>
      </p:sp>
      <p:sp>
        <p:nvSpPr>
          <p:cNvPr id="119" name="Google Shape;11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0"/>
        <p:cNvGrpSpPr/>
        <p:nvPr/>
      </p:nvGrpSpPr>
      <p:grpSpPr>
        <a:xfrm>
          <a:off x="0" y="0"/>
          <a:ext cx="0" cy="0"/>
          <a:chOff x="0" y="0"/>
          <a:chExt cx="0" cy="0"/>
        </a:xfrm>
      </p:grpSpPr>
      <p:sp>
        <p:nvSpPr>
          <p:cNvPr id="121" name="Google Shape;12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2">
  <p:cSld name="CUSTOM_3">
    <p:spTree>
      <p:nvGrpSpPr>
        <p:cNvPr id="1" name="Shape 122"/>
        <p:cNvGrpSpPr/>
        <p:nvPr/>
      </p:nvGrpSpPr>
      <p:grpSpPr>
        <a:xfrm>
          <a:off x="0" y="0"/>
          <a:ext cx="0" cy="0"/>
          <a:chOff x="0" y="0"/>
          <a:chExt cx="0" cy="0"/>
        </a:xfrm>
      </p:grpSpPr>
      <p:sp>
        <p:nvSpPr>
          <p:cNvPr id="123" name="Google Shape;123;p30"/>
          <p:cNvSpPr txBox="1">
            <a:spLocks noGrp="1"/>
          </p:cNvSpPr>
          <p:nvPr>
            <p:ph type="body" idx="1"/>
          </p:nvPr>
        </p:nvSpPr>
        <p:spPr>
          <a:xfrm>
            <a:off x="457200" y="1293450"/>
            <a:ext cx="8229600" cy="32757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
        <p:nvSpPr>
          <p:cNvPr id="124" name="Google Shape;124;p30"/>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section-2">
  <p:cSld name="CUSTOM_3_2_1_1_1_1_1">
    <p:bg>
      <p:bgPr>
        <a:solidFill>
          <a:schemeClr val="lt1"/>
        </a:solidFill>
        <a:effectLst/>
      </p:bgPr>
    </p:bg>
    <p:spTree>
      <p:nvGrpSpPr>
        <p:cNvPr id="1" name="Shape 125"/>
        <p:cNvGrpSpPr/>
        <p:nvPr/>
      </p:nvGrpSpPr>
      <p:grpSpPr>
        <a:xfrm>
          <a:off x="0" y="0"/>
          <a:ext cx="0" cy="0"/>
          <a:chOff x="0" y="0"/>
          <a:chExt cx="0" cy="0"/>
        </a:xfrm>
      </p:grpSpPr>
      <p:sp>
        <p:nvSpPr>
          <p:cNvPr id="126" name="Google Shape;126;p31"/>
          <p:cNvSpPr txBox="1">
            <a:spLocks noGrp="1"/>
          </p:cNvSpPr>
          <p:nvPr>
            <p:ph type="body" idx="1"/>
          </p:nvPr>
        </p:nvSpPr>
        <p:spPr>
          <a:xfrm>
            <a:off x="4572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27" name="Google Shape;127;p31"/>
          <p:cNvSpPr txBox="1">
            <a:spLocks noGrp="1"/>
          </p:cNvSpPr>
          <p:nvPr>
            <p:ph type="subTitle" idx="2"/>
          </p:nvPr>
        </p:nvSpPr>
        <p:spPr>
          <a:xfrm>
            <a:off x="4572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128" name="Google Shape;128;p31"/>
          <p:cNvSpPr txBox="1">
            <a:spLocks noGrp="1"/>
          </p:cNvSpPr>
          <p:nvPr>
            <p:ph type="body" idx="3"/>
          </p:nvPr>
        </p:nvSpPr>
        <p:spPr>
          <a:xfrm>
            <a:off x="326895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29" name="Google Shape;129;p31"/>
          <p:cNvSpPr txBox="1">
            <a:spLocks noGrp="1"/>
          </p:cNvSpPr>
          <p:nvPr>
            <p:ph type="subTitle" idx="4"/>
          </p:nvPr>
        </p:nvSpPr>
        <p:spPr>
          <a:xfrm>
            <a:off x="326895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130" name="Google Shape;130;p31"/>
          <p:cNvSpPr txBox="1">
            <a:spLocks noGrp="1"/>
          </p:cNvSpPr>
          <p:nvPr>
            <p:ph type="body" idx="5"/>
          </p:nvPr>
        </p:nvSpPr>
        <p:spPr>
          <a:xfrm>
            <a:off x="60807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31" name="Google Shape;131;p31"/>
          <p:cNvSpPr txBox="1">
            <a:spLocks noGrp="1"/>
          </p:cNvSpPr>
          <p:nvPr>
            <p:ph type="subTitle" idx="6"/>
          </p:nvPr>
        </p:nvSpPr>
        <p:spPr>
          <a:xfrm>
            <a:off x="60807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132" name="Google Shape;132;p31"/>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342900"/>
            <a:ext cx="7782900" cy="572700"/>
          </a:xfrm>
          <a:prstGeom prst="rect">
            <a:avLst/>
          </a:prstGeom>
          <a:noFill/>
          <a:ln>
            <a:noFill/>
          </a:ln>
        </p:spPr>
        <p:txBody>
          <a:bodyPr spcFirstLastPara="1" wrap="square" lIns="0" tIns="91425" rIns="0" bIns="91425" anchor="b" anchorCtr="0">
            <a:normAutofit/>
          </a:bodyPr>
          <a:lstStyle>
            <a:lvl1pPr lvl="0">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1pPr>
            <a:lvl2pPr lvl="1">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2pPr>
            <a:lvl3pPr lvl="2">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3pPr>
            <a:lvl4pPr lvl="3">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4pPr>
            <a:lvl5pPr lvl="4">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5pPr>
            <a:lvl6pPr lvl="5">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6pPr>
            <a:lvl7pPr lvl="6">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7pPr>
            <a:lvl8pPr lvl="7">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8pPr>
            <a:lvl9pPr lvl="8">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9pPr>
          </a:lstStyle>
          <a:p>
            <a:endParaRPr/>
          </a:p>
        </p:txBody>
      </p:sp>
      <p:sp>
        <p:nvSpPr>
          <p:cNvPr id="52" name="Google Shape;52;p13"/>
          <p:cNvSpPr txBox="1">
            <a:spLocks noGrp="1"/>
          </p:cNvSpPr>
          <p:nvPr>
            <p:ph type="body" idx="1"/>
          </p:nvPr>
        </p:nvSpPr>
        <p:spPr>
          <a:xfrm>
            <a:off x="457200" y="915600"/>
            <a:ext cx="5709600" cy="36534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2"/>
              </a:buClr>
              <a:buSzPts val="1400"/>
              <a:buFont typeface="Georgia"/>
              <a:buChar char="•"/>
              <a:defRPr>
                <a:solidFill>
                  <a:schemeClr val="dk2"/>
                </a:solidFill>
                <a:latin typeface="Georgia"/>
                <a:ea typeface="Georgia"/>
                <a:cs typeface="Georgia"/>
                <a:sym typeface="Georgia"/>
              </a:defRPr>
            </a:lvl1pPr>
            <a:lvl2pPr marL="914400" lvl="1"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marL="1371600" lvl="2"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marL="1828800" lvl="3"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marL="2286000" lvl="4"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marL="2743200" lvl="5"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marL="3200400" lvl="6"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marL="3657600" lvl="7"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marL="4114800" lvl="8" indent="-317500">
              <a:lnSpc>
                <a:spcPct val="100000"/>
              </a:lnSpc>
              <a:spcBef>
                <a:spcPts val="800"/>
              </a:spcBef>
              <a:spcAft>
                <a:spcPts val="800"/>
              </a:spcAft>
              <a:buClr>
                <a:schemeClr val="dk2"/>
              </a:buClr>
              <a:buSzPts val="1400"/>
              <a:buFont typeface="Georgia"/>
              <a:buChar char="•"/>
              <a:defRPr>
                <a:solidFill>
                  <a:schemeClr val="dk2"/>
                </a:solidFill>
                <a:latin typeface="Georgia"/>
                <a:ea typeface="Georgia"/>
                <a:cs typeface="Georgia"/>
                <a:sym typeface="Georgia"/>
              </a:defRPr>
            </a:lvl9pPr>
          </a:lstStyle>
          <a:p>
            <a:endParaRPr/>
          </a:p>
        </p:txBody>
      </p:sp>
      <p:cxnSp>
        <p:nvCxnSpPr>
          <p:cNvPr id="53" name="Google Shape;53;p13"/>
          <p:cNvCxnSpPr/>
          <p:nvPr/>
        </p:nvCxnSpPr>
        <p:spPr>
          <a:xfrm>
            <a:off x="224675" y="224675"/>
            <a:ext cx="8694900" cy="0"/>
          </a:xfrm>
          <a:prstGeom prst="straightConnector1">
            <a:avLst/>
          </a:prstGeom>
          <a:noFill/>
          <a:ln w="9525" cap="flat" cmpd="sng">
            <a:solidFill>
              <a:schemeClr val="dk2"/>
            </a:solidFill>
            <a:prstDash val="solid"/>
            <a:round/>
            <a:headEnd type="none" w="med" len="med"/>
            <a:tailEnd type="none" w="med" len="med"/>
          </a:ln>
        </p:spPr>
      </p:cxnSp>
      <p:cxnSp>
        <p:nvCxnSpPr>
          <p:cNvPr id="54" name="Google Shape;54;p13"/>
          <p:cNvCxnSpPr/>
          <p:nvPr/>
        </p:nvCxnSpPr>
        <p:spPr>
          <a:xfrm>
            <a:off x="224675" y="4915825"/>
            <a:ext cx="8694900" cy="0"/>
          </a:xfrm>
          <a:prstGeom prst="straightConnector1">
            <a:avLst/>
          </a:prstGeom>
          <a:noFill/>
          <a:ln w="9525" cap="flat" cmpd="sng">
            <a:solidFill>
              <a:schemeClr val="dk2"/>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2" descr="presentation_title"/>
          <p:cNvSpPr txBox="1">
            <a:spLocks noGrp="1"/>
          </p:cNvSpPr>
          <p:nvPr>
            <p:ph type="ctrTitle"/>
          </p:nvPr>
        </p:nvSpPr>
        <p:spPr>
          <a:xfrm>
            <a:off x="385011" y="598141"/>
            <a:ext cx="5919536" cy="3011333"/>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3700" b="1" dirty="0">
                <a:solidFill>
                  <a:srgbClr val="FF0000"/>
                </a:solidFill>
                <a:latin typeface="Bodoni Moda"/>
                <a:ea typeface="Bodoni Moda"/>
                <a:cs typeface="Bodoni Moda"/>
                <a:sym typeface="Bodoni Moda"/>
              </a:rPr>
              <a:t>Evaluating the Impact of NREGA on Rural Employment and </a:t>
            </a:r>
            <a:r>
              <a:rPr lang="en" sz="3700" b="1" dirty="0" smtClean="0">
                <a:solidFill>
                  <a:srgbClr val="FF0000"/>
                </a:solidFill>
                <a:latin typeface="Bodoni Moda"/>
                <a:ea typeface="Bodoni Moda"/>
                <a:cs typeface="Bodoni Moda"/>
                <a:sym typeface="Bodoni Moda"/>
              </a:rPr>
              <a:t>Poverty</a:t>
            </a:r>
            <a:br>
              <a:rPr lang="en" sz="3700" b="1" dirty="0" smtClean="0">
                <a:solidFill>
                  <a:srgbClr val="FF0000"/>
                </a:solidFill>
                <a:latin typeface="Bodoni Moda"/>
                <a:ea typeface="Bodoni Moda"/>
                <a:cs typeface="Bodoni Moda"/>
                <a:sym typeface="Bodoni Moda"/>
              </a:rPr>
            </a:br>
            <a:endParaRPr sz="3700" b="1" dirty="0">
              <a:solidFill>
                <a:srgbClr val="FF0000"/>
              </a:solidFill>
              <a:latin typeface="Bodoni Moda"/>
              <a:ea typeface="Bodoni Moda"/>
              <a:cs typeface="Bodoni Moda"/>
              <a:sym typeface="Bodoni Moda"/>
            </a:endParaRPr>
          </a:p>
        </p:txBody>
      </p:sp>
      <p:pic>
        <p:nvPicPr>
          <p:cNvPr id="2" name="Picture 1"/>
          <p:cNvPicPr>
            <a:picLocks noChangeAspect="1"/>
          </p:cNvPicPr>
          <p:nvPr/>
        </p:nvPicPr>
        <p:blipFill>
          <a:blip r:embed="rId3"/>
          <a:stretch>
            <a:fillRect/>
          </a:stretch>
        </p:blipFill>
        <p:spPr>
          <a:xfrm>
            <a:off x="4743881" y="1918177"/>
            <a:ext cx="4200740" cy="2905123"/>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67513" y="3526971"/>
            <a:ext cx="3685101" cy="923330"/>
          </a:xfrm>
          <a:prstGeom prst="rect">
            <a:avLst/>
          </a:prstGeom>
          <a:noFill/>
        </p:spPr>
        <p:txBody>
          <a:bodyPr wrap="square" rtlCol="0">
            <a:spAutoFit/>
          </a:bodyPr>
          <a:lstStyle/>
          <a:p>
            <a:r>
              <a:rPr lang="en-US" sz="1800" b="1" i="1" dirty="0" smtClean="0">
                <a:solidFill>
                  <a:srgbClr val="6600FF"/>
                </a:solidFill>
              </a:rPr>
              <a:t>BY</a:t>
            </a:r>
          </a:p>
          <a:p>
            <a:r>
              <a:rPr lang="en-US" sz="1800" b="1" i="1" dirty="0" smtClean="0">
                <a:solidFill>
                  <a:srgbClr val="6600FF"/>
                </a:solidFill>
              </a:rPr>
              <a:t>NAME: AKSHAYA.G</a:t>
            </a:r>
          </a:p>
          <a:p>
            <a:r>
              <a:rPr lang="en-US" sz="1800" b="1" i="1" dirty="0" smtClean="0">
                <a:solidFill>
                  <a:srgbClr val="6600FF"/>
                </a:solidFill>
              </a:rPr>
              <a:t>BATCH NAME :MIP-DA-09</a:t>
            </a:r>
            <a:endParaRPr lang="en-IN" sz="1800" b="1" i="1" dirty="0">
              <a:solidFill>
                <a:srgbClr val="66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40" descr="header_1"/>
          <p:cNvSpPr txBox="1">
            <a:spLocks noGrp="1"/>
          </p:cNvSpPr>
          <p:nvPr>
            <p:ph type="subTitle" idx="4294967295"/>
          </p:nvPr>
        </p:nvSpPr>
        <p:spPr>
          <a:xfrm>
            <a:off x="2552644" y="2559243"/>
            <a:ext cx="19959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800"/>
              </a:spcAft>
              <a:buNone/>
            </a:pPr>
            <a:r>
              <a:rPr lang="en" sz="1000">
                <a:solidFill>
                  <a:schemeClr val="accent5"/>
                </a:solidFill>
              </a:rPr>
              <a:t>Challenges in Bihar</a:t>
            </a:r>
            <a:endParaRPr sz="1000">
              <a:solidFill>
                <a:schemeClr val="accent5"/>
              </a:solidFill>
            </a:endParaRPr>
          </a:p>
        </p:txBody>
      </p:sp>
      <p:sp>
        <p:nvSpPr>
          <p:cNvPr id="271" name="Google Shape;271;p40" descr="detail_1"/>
          <p:cNvSpPr txBox="1">
            <a:spLocks noGrp="1"/>
          </p:cNvSpPr>
          <p:nvPr>
            <p:ph type="body" idx="1"/>
          </p:nvPr>
        </p:nvSpPr>
        <p:spPr>
          <a:xfrm>
            <a:off x="4724074" y="2559187"/>
            <a:ext cx="39573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None/>
            </a:pPr>
            <a:r>
              <a:rPr lang="en" sz="1000">
                <a:solidFill>
                  <a:schemeClr val="lt2"/>
                </a:solidFill>
              </a:rPr>
              <a:t>Bihar faced issues like delayed payments and corruption, leading to low participation and incomplete projects.</a:t>
            </a:r>
            <a:endParaRPr sz="1000">
              <a:solidFill>
                <a:schemeClr val="lt2"/>
              </a:solidFill>
            </a:endParaRPr>
          </a:p>
        </p:txBody>
      </p:sp>
      <p:sp>
        <p:nvSpPr>
          <p:cNvPr id="272" name="Google Shape;272;p40" descr="header_2"/>
          <p:cNvSpPr txBox="1">
            <a:spLocks noGrp="1"/>
          </p:cNvSpPr>
          <p:nvPr>
            <p:ph type="subTitle" idx="4294967295"/>
          </p:nvPr>
        </p:nvSpPr>
        <p:spPr>
          <a:xfrm>
            <a:off x="2552647" y="3756129"/>
            <a:ext cx="19959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800"/>
              </a:spcAft>
              <a:buNone/>
            </a:pPr>
            <a:r>
              <a:rPr lang="en" sz="1000">
                <a:solidFill>
                  <a:schemeClr val="accent5"/>
                </a:solidFill>
              </a:rPr>
              <a:t>Mixed Outcomes in Maharashtra</a:t>
            </a:r>
            <a:endParaRPr sz="1000">
              <a:solidFill>
                <a:schemeClr val="accent5"/>
              </a:solidFill>
            </a:endParaRPr>
          </a:p>
        </p:txBody>
      </p:sp>
      <p:sp>
        <p:nvSpPr>
          <p:cNvPr id="273" name="Google Shape;273;p40" descr="detail_2"/>
          <p:cNvSpPr txBox="1">
            <a:spLocks noGrp="1"/>
          </p:cNvSpPr>
          <p:nvPr>
            <p:ph type="body" idx="1"/>
          </p:nvPr>
        </p:nvSpPr>
        <p:spPr>
          <a:xfrm>
            <a:off x="4724076" y="3756078"/>
            <a:ext cx="39573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None/>
            </a:pPr>
            <a:r>
              <a:rPr lang="en" sz="1000">
                <a:solidFill>
                  <a:schemeClr val="lt2"/>
                </a:solidFill>
              </a:rPr>
              <a:t>In Maharashtra, some districts saw improved rural infrastructure, while others struggled with mismanagement and resource allocation.</a:t>
            </a:r>
            <a:endParaRPr sz="1000">
              <a:solidFill>
                <a:schemeClr val="lt2"/>
              </a:solidFill>
            </a:endParaRPr>
          </a:p>
        </p:txBody>
      </p:sp>
      <p:sp>
        <p:nvSpPr>
          <p:cNvPr id="274" name="Google Shape;274;p40" descr="header_0"/>
          <p:cNvSpPr txBox="1">
            <a:spLocks noGrp="1"/>
          </p:cNvSpPr>
          <p:nvPr>
            <p:ph type="subTitle" idx="4294967295"/>
          </p:nvPr>
        </p:nvSpPr>
        <p:spPr>
          <a:xfrm>
            <a:off x="2552644" y="1362366"/>
            <a:ext cx="19959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800"/>
              </a:spcAft>
              <a:buNone/>
            </a:pPr>
            <a:r>
              <a:rPr lang="en" sz="1000">
                <a:solidFill>
                  <a:schemeClr val="accent5"/>
                </a:solidFill>
              </a:rPr>
              <a:t>Successful Implementation in Rajasthan</a:t>
            </a:r>
            <a:endParaRPr sz="1000">
              <a:solidFill>
                <a:schemeClr val="accent5"/>
              </a:solidFill>
            </a:endParaRPr>
          </a:p>
        </p:txBody>
      </p:sp>
      <p:sp>
        <p:nvSpPr>
          <p:cNvPr id="275" name="Google Shape;275;p40" descr="detail_0"/>
          <p:cNvSpPr txBox="1">
            <a:spLocks noGrp="1"/>
          </p:cNvSpPr>
          <p:nvPr>
            <p:ph type="body" idx="1"/>
          </p:nvPr>
        </p:nvSpPr>
        <p:spPr>
          <a:xfrm>
            <a:off x="4724074" y="1362304"/>
            <a:ext cx="39573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None/>
            </a:pPr>
            <a:r>
              <a:rPr lang="en" sz="1000">
                <a:solidFill>
                  <a:schemeClr val="lt2"/>
                </a:solidFill>
              </a:rPr>
              <a:t>Rajasthan leveraged NREGA for water conservation projects, leading to improved water availability and agricultural productivity.</a:t>
            </a:r>
            <a:endParaRPr sz="1000">
              <a:solidFill>
                <a:schemeClr val="lt2"/>
              </a:solidFill>
            </a:endParaRPr>
          </a:p>
        </p:txBody>
      </p:sp>
      <p:pic>
        <p:nvPicPr>
          <p:cNvPr id="276" name="Google Shape;276;p40"/>
          <p:cNvPicPr preferRelativeResize="0"/>
          <p:nvPr/>
        </p:nvPicPr>
        <p:blipFill rotWithShape="1">
          <a:blip r:embed="rId3">
            <a:alphaModFix/>
          </a:blip>
          <a:srcRect t="5814" b="5814"/>
          <a:stretch/>
        </p:blipFill>
        <p:spPr>
          <a:xfrm>
            <a:off x="348600" y="1362275"/>
            <a:ext cx="1947894" cy="968304"/>
          </a:xfrm>
          <a:prstGeom prst="rect">
            <a:avLst/>
          </a:prstGeom>
          <a:noFill/>
          <a:ln>
            <a:noFill/>
          </a:ln>
        </p:spPr>
      </p:pic>
      <p:pic>
        <p:nvPicPr>
          <p:cNvPr id="277" name="Google Shape;277;p40"/>
          <p:cNvPicPr preferRelativeResize="0"/>
          <p:nvPr/>
        </p:nvPicPr>
        <p:blipFill rotWithShape="1">
          <a:blip r:embed="rId4">
            <a:alphaModFix/>
          </a:blip>
          <a:srcRect t="5728" b="5728"/>
          <a:stretch/>
        </p:blipFill>
        <p:spPr>
          <a:xfrm>
            <a:off x="348605" y="2559217"/>
            <a:ext cx="1947895" cy="968294"/>
          </a:xfrm>
          <a:prstGeom prst="rect">
            <a:avLst/>
          </a:prstGeom>
          <a:noFill/>
          <a:ln>
            <a:noFill/>
          </a:ln>
        </p:spPr>
      </p:pic>
      <p:pic>
        <p:nvPicPr>
          <p:cNvPr id="278" name="Google Shape;278;p40"/>
          <p:cNvPicPr preferRelativeResize="0"/>
          <p:nvPr/>
        </p:nvPicPr>
        <p:blipFill rotWithShape="1">
          <a:blip r:embed="rId5">
            <a:alphaModFix/>
          </a:blip>
          <a:srcRect t="5814" b="5814"/>
          <a:stretch/>
        </p:blipFill>
        <p:spPr>
          <a:xfrm>
            <a:off x="348602" y="3756161"/>
            <a:ext cx="1947894" cy="968238"/>
          </a:xfrm>
          <a:prstGeom prst="rect">
            <a:avLst/>
          </a:prstGeom>
          <a:noFill/>
          <a:ln>
            <a:noFill/>
          </a:ln>
        </p:spPr>
      </p:pic>
      <p:sp>
        <p:nvSpPr>
          <p:cNvPr id="279" name="Google Shape;279;p40"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solidFill>
                  <a:schemeClr val="lt2"/>
                </a:solidFill>
                <a:latin typeface="Bodoni Moda"/>
                <a:ea typeface="Bodoni Moda"/>
                <a:cs typeface="Bodoni Moda"/>
                <a:sym typeface="Bodoni Moda"/>
              </a:rPr>
              <a:t>Case Studies</a:t>
            </a:r>
            <a:endParaRPr sz="2400" b="1">
              <a:solidFill>
                <a:schemeClr val="lt2"/>
              </a:solidFill>
              <a:latin typeface="Bodoni Moda"/>
              <a:ea typeface="Bodoni Moda"/>
              <a:cs typeface="Bodoni Moda"/>
              <a:sym typeface="Bodoni Mod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0"/>
        <p:cNvGrpSpPr/>
        <p:nvPr/>
      </p:nvGrpSpPr>
      <p:grpSpPr>
        <a:xfrm>
          <a:off x="0" y="0"/>
          <a:ext cx="0" cy="0"/>
          <a:chOff x="0" y="0"/>
          <a:chExt cx="0" cy="0"/>
        </a:xfrm>
      </p:grpSpPr>
      <p:sp>
        <p:nvSpPr>
          <p:cNvPr id="291" name="Google Shape;291;p41"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Conclusion and Recommendations</a:t>
            </a:r>
            <a:endParaRPr sz="2400" b="1">
              <a:solidFill>
                <a:schemeClr val="lt1"/>
              </a:solidFill>
              <a:latin typeface="Bodoni Moda"/>
              <a:ea typeface="Bodoni Moda"/>
              <a:cs typeface="Bodoni Moda"/>
              <a:sym typeface="Bodoni Moda"/>
            </a:endParaRPr>
          </a:p>
        </p:txBody>
      </p:sp>
      <p:sp>
        <p:nvSpPr>
          <p:cNvPr id="292" name="Google Shape;292;p41" descr="detail_0"/>
          <p:cNvSpPr txBox="1">
            <a:spLocks noGrp="1"/>
          </p:cNvSpPr>
          <p:nvPr>
            <p:ph type="body" idx="1"/>
          </p:nvPr>
        </p:nvSpPr>
        <p:spPr>
          <a:xfrm>
            <a:off x="348599" y="1184025"/>
            <a:ext cx="5756567" cy="3575100"/>
          </a:xfrm>
          <a:prstGeom prst="rect">
            <a:avLst/>
          </a:prstGeom>
        </p:spPr>
        <p:txBody>
          <a:bodyPr spcFirstLastPara="1" wrap="square" lIns="0" tIns="91425" rIns="91425" bIns="91425" anchor="t" anchorCtr="0">
            <a:noAutofit/>
          </a:bodyPr>
          <a:lstStyle/>
          <a:p>
            <a:pPr marL="285750" lvl="0" indent="-285750" algn="l" rtl="0">
              <a:lnSpc>
                <a:spcPct val="115000"/>
              </a:lnSpc>
              <a:spcBef>
                <a:spcPts val="0"/>
              </a:spcBef>
              <a:spcAft>
                <a:spcPts val="1500"/>
              </a:spcAft>
              <a:buFont typeface="Wingdings" panose="05000000000000000000" pitchFamily="2" charset="2"/>
              <a:buChar char="v"/>
            </a:pPr>
            <a:r>
              <a:rPr lang="en" sz="1600" dirty="0"/>
              <a:t>The evaluation of NREGA reveals its significant impact on providing employment opportunities and alleviating rural poverty. However, regional disparities and budget utilization issues persist. To enhance NREGA's effectiveness, it is crucial to ensure equitable implementation across regions, improve transparency in budget utilization, and streamline administrative processes. Additionally, addressing corruption and enhancing local governance can further support the successful completion of projects. By focusing on these areas, NREGA can better achieve its objectives and provide sustainable employment for rural households.</a:t>
            </a:r>
            <a:endParaRPr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3"/>
        <p:cNvGrpSpPr/>
        <p:nvPr/>
      </p:nvGrpSpPr>
      <p:grpSpPr>
        <a:xfrm>
          <a:off x="0" y="0"/>
          <a:ext cx="0" cy="0"/>
          <a:chOff x="0" y="0"/>
          <a:chExt cx="0" cy="0"/>
        </a:xfrm>
      </p:grpSpPr>
      <p:sp>
        <p:nvSpPr>
          <p:cNvPr id="304" name="Google Shape;304;p42"/>
          <p:cNvSpPr txBox="1">
            <a:spLocks noGrp="1"/>
          </p:cNvSpPr>
          <p:nvPr>
            <p:ph type="ctrTitle" idx="4294967295"/>
          </p:nvPr>
        </p:nvSpPr>
        <p:spPr>
          <a:xfrm>
            <a:off x="348525" y="816450"/>
            <a:ext cx="6140400" cy="3510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b="1">
                <a:solidFill>
                  <a:schemeClr val="lt1"/>
                </a:solidFill>
                <a:latin typeface="Bodoni Moda"/>
                <a:ea typeface="Bodoni Moda"/>
                <a:cs typeface="Bodoni Moda"/>
                <a:sym typeface="Bodoni Moda"/>
              </a:rPr>
              <a:t>Thank you</a:t>
            </a:r>
            <a:r>
              <a:rPr lang="en">
                <a:solidFill>
                  <a:schemeClr val="accent1"/>
                </a:solidFill>
              </a:rPr>
              <a:t>.</a:t>
            </a:r>
            <a:endParaRPr b="1">
              <a:solidFill>
                <a:schemeClr val="accent1"/>
              </a:solidFill>
              <a:latin typeface="Bodoni Moda"/>
              <a:ea typeface="Bodoni Moda"/>
              <a:cs typeface="Bodoni Moda"/>
              <a:sym typeface="Bodoni Moda"/>
            </a:endParaRPr>
          </a:p>
        </p:txBody>
      </p:sp>
      <p:cxnSp>
        <p:nvCxnSpPr>
          <p:cNvPr id="305" name="Google Shape;305;p42"/>
          <p:cNvCxnSpPr/>
          <p:nvPr/>
        </p:nvCxnSpPr>
        <p:spPr>
          <a:xfrm>
            <a:off x="222800" y="4869775"/>
            <a:ext cx="8697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3"/>
          <p:cNvSpPr txBox="1">
            <a:spLocks noGrp="1"/>
          </p:cNvSpPr>
          <p:nvPr>
            <p:ph type="subTitle" idx="4294967295"/>
          </p:nvPr>
        </p:nvSpPr>
        <p:spPr>
          <a:xfrm>
            <a:off x="348525" y="342900"/>
            <a:ext cx="1918200" cy="396600"/>
          </a:xfrm>
          <a:prstGeom prst="rect">
            <a:avLst/>
          </a:prstGeom>
        </p:spPr>
        <p:txBody>
          <a:bodyPr spcFirstLastPara="1" wrap="square" lIns="0" tIns="91425" rIns="0" bIns="91425" anchor="t" anchorCtr="0">
            <a:noAutofit/>
          </a:bodyPr>
          <a:lstStyle/>
          <a:p>
            <a:pPr marL="0" lvl="0" indent="0" algn="l" rtl="0">
              <a:spcBef>
                <a:spcPts val="0"/>
              </a:spcBef>
              <a:spcAft>
                <a:spcPts val="800"/>
              </a:spcAft>
              <a:buNone/>
            </a:pPr>
            <a:r>
              <a:rPr lang="en" sz="3600" b="1" i="1" u="sng" dirty="0">
                <a:solidFill>
                  <a:schemeClr val="lt1"/>
                </a:solidFill>
                <a:latin typeface="Bodoni Moda"/>
                <a:ea typeface="Bodoni Moda"/>
                <a:cs typeface="Bodoni Moda"/>
                <a:sym typeface="Bodoni Moda"/>
              </a:rPr>
              <a:t>Agenda</a:t>
            </a:r>
            <a:endParaRPr sz="3600" b="1" i="1" u="sng" dirty="0">
              <a:solidFill>
                <a:schemeClr val="lt1"/>
              </a:solidFill>
              <a:latin typeface="Bodoni Moda"/>
              <a:ea typeface="Bodoni Moda"/>
              <a:cs typeface="Bodoni Moda"/>
              <a:sym typeface="Bodoni Moda"/>
            </a:endParaRPr>
          </a:p>
        </p:txBody>
      </p:sp>
      <p:sp>
        <p:nvSpPr>
          <p:cNvPr id="145" name="Google Shape;145;p33" descr="agenda_0"/>
          <p:cNvSpPr txBox="1"/>
          <p:nvPr/>
        </p:nvSpPr>
        <p:spPr>
          <a:xfrm>
            <a:off x="178755" y="1118850"/>
            <a:ext cx="6091416" cy="3681600"/>
          </a:xfrm>
          <a:prstGeom prst="rect">
            <a:avLst/>
          </a:prstGeom>
          <a:noFill/>
          <a:ln>
            <a:noFill/>
          </a:ln>
        </p:spPr>
        <p:txBody>
          <a:bodyPr spcFirstLastPara="1" wrap="square" lIns="0" tIns="91425" rIns="91425" bIns="0" anchor="b" anchorCtr="0">
            <a:noAutofit/>
          </a:bodyPr>
          <a:lstStyle/>
          <a:p>
            <a:pPr marL="0" lvl="0" indent="-190500" rtl="0">
              <a:lnSpc>
                <a:spcPct val="150000"/>
              </a:lnSpc>
              <a:spcBef>
                <a:spcPts val="0"/>
              </a:spcBef>
              <a:spcAft>
                <a:spcPts val="0"/>
              </a:spcAft>
              <a:buClr>
                <a:schemeClr val="dk1"/>
              </a:buClr>
              <a:buSzPts val="1200"/>
              <a:buFont typeface="Wingdings" panose="05000000000000000000" pitchFamily="2" charset="2"/>
              <a:buChar char="v"/>
            </a:pPr>
            <a:r>
              <a:rPr lang="en" b="1" dirty="0" smtClean="0">
                <a:solidFill>
                  <a:srgbClr val="FF0066"/>
                </a:solidFill>
                <a:latin typeface="Georgia"/>
                <a:ea typeface="Georgia"/>
                <a:cs typeface="Georgia"/>
                <a:sym typeface="Georgia"/>
              </a:rPr>
              <a:t>Introduction </a:t>
            </a:r>
            <a:r>
              <a:rPr lang="en" b="1" dirty="0">
                <a:solidFill>
                  <a:srgbClr val="FF0066"/>
                </a:solidFill>
                <a:latin typeface="Georgia"/>
                <a:ea typeface="Georgia"/>
                <a:cs typeface="Georgia"/>
                <a:sym typeface="Georgia"/>
              </a:rPr>
              <a:t>to NREGA</a:t>
            </a:r>
            <a:endParaRPr b="1" dirty="0">
              <a:solidFill>
                <a:srgbClr val="FF0066"/>
              </a:solidFill>
              <a:latin typeface="Georgia"/>
              <a:ea typeface="Georgia"/>
              <a:cs typeface="Georgia"/>
              <a:sym typeface="Georgia"/>
            </a:endParaRPr>
          </a:p>
          <a:p>
            <a:pPr marL="0" lvl="0" indent="-190500" algn="just" rtl="0">
              <a:lnSpc>
                <a:spcPct val="150000"/>
              </a:lnSpc>
              <a:spcBef>
                <a:spcPts val="0"/>
              </a:spcBef>
              <a:spcAft>
                <a:spcPts val="0"/>
              </a:spcAft>
              <a:buClr>
                <a:schemeClr val="dk1"/>
              </a:buClr>
              <a:buSzPts val="1200"/>
              <a:buFont typeface="Wingdings" panose="05000000000000000000" pitchFamily="2" charset="2"/>
              <a:buChar char="v"/>
            </a:pPr>
            <a:r>
              <a:rPr lang="en" b="1" dirty="0" smtClean="0">
                <a:solidFill>
                  <a:srgbClr val="FF0066"/>
                </a:solidFill>
                <a:latin typeface="Georgia"/>
                <a:ea typeface="Georgia"/>
                <a:cs typeface="Georgia"/>
                <a:sym typeface="Georgia"/>
              </a:rPr>
              <a:t>Effectiveness </a:t>
            </a:r>
            <a:r>
              <a:rPr lang="en" b="1" dirty="0">
                <a:solidFill>
                  <a:srgbClr val="FF0066"/>
                </a:solidFill>
                <a:latin typeface="Georgia"/>
                <a:ea typeface="Georgia"/>
                <a:cs typeface="Georgia"/>
                <a:sym typeface="Georgia"/>
              </a:rPr>
              <a:t>in Providing Employment</a:t>
            </a:r>
            <a:endParaRPr b="1" dirty="0">
              <a:solidFill>
                <a:srgbClr val="FF0066"/>
              </a:solidFill>
              <a:latin typeface="Georgia"/>
              <a:ea typeface="Georgia"/>
              <a:cs typeface="Georgia"/>
              <a:sym typeface="Georgia"/>
            </a:endParaRPr>
          </a:p>
          <a:p>
            <a:pPr marL="0" lvl="0" indent="-190500" algn="just" rtl="0">
              <a:lnSpc>
                <a:spcPct val="150000"/>
              </a:lnSpc>
              <a:spcBef>
                <a:spcPts val="0"/>
              </a:spcBef>
              <a:spcAft>
                <a:spcPts val="0"/>
              </a:spcAft>
              <a:buClr>
                <a:schemeClr val="dk1"/>
              </a:buClr>
              <a:buSzPts val="1200"/>
              <a:buFont typeface="Wingdings" panose="05000000000000000000" pitchFamily="2" charset="2"/>
              <a:buChar char="v"/>
            </a:pPr>
            <a:r>
              <a:rPr lang="en" b="1" dirty="0" smtClean="0">
                <a:solidFill>
                  <a:srgbClr val="FF0066"/>
                </a:solidFill>
                <a:latin typeface="Georgia"/>
                <a:ea typeface="Georgia"/>
                <a:cs typeface="Georgia"/>
                <a:sym typeface="Georgia"/>
              </a:rPr>
              <a:t>Regional </a:t>
            </a:r>
            <a:r>
              <a:rPr lang="en" b="1" dirty="0">
                <a:solidFill>
                  <a:srgbClr val="FF0066"/>
                </a:solidFill>
                <a:latin typeface="Georgia"/>
                <a:ea typeface="Georgia"/>
                <a:cs typeface="Georgia"/>
                <a:sym typeface="Georgia"/>
              </a:rPr>
              <a:t>Disparities in Implementation</a:t>
            </a:r>
            <a:endParaRPr b="1" dirty="0">
              <a:solidFill>
                <a:srgbClr val="FF0066"/>
              </a:solidFill>
              <a:latin typeface="Georgia"/>
              <a:ea typeface="Georgia"/>
              <a:cs typeface="Georgia"/>
              <a:sym typeface="Georgia"/>
            </a:endParaRPr>
          </a:p>
          <a:p>
            <a:pPr marL="0" lvl="0" indent="-190500" algn="just" rtl="0">
              <a:lnSpc>
                <a:spcPct val="150000"/>
              </a:lnSpc>
              <a:spcBef>
                <a:spcPts val="0"/>
              </a:spcBef>
              <a:spcAft>
                <a:spcPts val="0"/>
              </a:spcAft>
              <a:buClr>
                <a:schemeClr val="dk1"/>
              </a:buClr>
              <a:buSzPts val="1200"/>
              <a:buFont typeface="Wingdings" panose="05000000000000000000" pitchFamily="2" charset="2"/>
              <a:buChar char="v"/>
            </a:pPr>
            <a:r>
              <a:rPr lang="en" b="1" dirty="0" smtClean="0">
                <a:solidFill>
                  <a:srgbClr val="FF0066"/>
                </a:solidFill>
                <a:latin typeface="Georgia"/>
                <a:ea typeface="Georgia"/>
                <a:cs typeface="Georgia"/>
                <a:sym typeface="Georgia"/>
              </a:rPr>
              <a:t>Budget </a:t>
            </a:r>
            <a:r>
              <a:rPr lang="en" b="1" dirty="0">
                <a:solidFill>
                  <a:srgbClr val="FF0066"/>
                </a:solidFill>
                <a:latin typeface="Georgia"/>
                <a:ea typeface="Georgia"/>
                <a:cs typeface="Georgia"/>
                <a:sym typeface="Georgia"/>
              </a:rPr>
              <a:t>Utilization and Employment Generation</a:t>
            </a:r>
            <a:endParaRPr b="1" dirty="0">
              <a:solidFill>
                <a:srgbClr val="FF0066"/>
              </a:solidFill>
              <a:latin typeface="Georgia"/>
              <a:ea typeface="Georgia"/>
              <a:cs typeface="Georgia"/>
              <a:sym typeface="Georgia"/>
            </a:endParaRPr>
          </a:p>
          <a:p>
            <a:pPr marL="0" lvl="0" indent="-190500" algn="just" rtl="0">
              <a:lnSpc>
                <a:spcPct val="150000"/>
              </a:lnSpc>
              <a:spcBef>
                <a:spcPts val="0"/>
              </a:spcBef>
              <a:spcAft>
                <a:spcPts val="0"/>
              </a:spcAft>
              <a:buClr>
                <a:schemeClr val="dk1"/>
              </a:buClr>
              <a:buSzPts val="1200"/>
              <a:buFont typeface="Wingdings" panose="05000000000000000000" pitchFamily="2" charset="2"/>
              <a:buChar char="v"/>
            </a:pPr>
            <a:r>
              <a:rPr lang="en" b="1" dirty="0">
                <a:solidFill>
                  <a:srgbClr val="FF0066"/>
                </a:solidFill>
                <a:latin typeface="Georgia"/>
                <a:ea typeface="Georgia"/>
                <a:cs typeface="Georgia"/>
                <a:sym typeface="Georgia"/>
              </a:rPr>
              <a:t>Factors Contributing to Completion of NREGA Works</a:t>
            </a:r>
            <a:endParaRPr b="1" dirty="0">
              <a:solidFill>
                <a:srgbClr val="FF0066"/>
              </a:solidFill>
              <a:latin typeface="Georgia"/>
              <a:ea typeface="Georgia"/>
              <a:cs typeface="Georgia"/>
              <a:sym typeface="Georgia"/>
            </a:endParaRPr>
          </a:p>
          <a:p>
            <a:pPr marL="0" lvl="0" indent="-190500" algn="just" rtl="0">
              <a:lnSpc>
                <a:spcPct val="150000"/>
              </a:lnSpc>
              <a:spcBef>
                <a:spcPts val="0"/>
              </a:spcBef>
              <a:spcAft>
                <a:spcPts val="0"/>
              </a:spcAft>
              <a:buClr>
                <a:schemeClr val="dk1"/>
              </a:buClr>
              <a:buSzPts val="1200"/>
              <a:buFont typeface="Wingdings" panose="05000000000000000000" pitchFamily="2" charset="2"/>
              <a:buChar char="v"/>
            </a:pPr>
            <a:r>
              <a:rPr lang="en" b="1" dirty="0" smtClean="0">
                <a:solidFill>
                  <a:srgbClr val="FF0066"/>
                </a:solidFill>
                <a:latin typeface="Georgia"/>
                <a:ea typeface="Georgia"/>
                <a:cs typeface="Georgia"/>
                <a:sym typeface="Georgia"/>
              </a:rPr>
              <a:t>Roadblocks </a:t>
            </a:r>
            <a:r>
              <a:rPr lang="en" b="1" dirty="0">
                <a:solidFill>
                  <a:srgbClr val="FF0066"/>
                </a:solidFill>
                <a:latin typeface="Georgia"/>
                <a:ea typeface="Georgia"/>
                <a:cs typeface="Georgia"/>
                <a:sym typeface="Georgia"/>
              </a:rPr>
              <a:t>to Success</a:t>
            </a:r>
            <a:endParaRPr b="1" dirty="0">
              <a:solidFill>
                <a:srgbClr val="FF0066"/>
              </a:solidFill>
              <a:latin typeface="Georgia"/>
              <a:ea typeface="Georgia"/>
              <a:cs typeface="Georgia"/>
              <a:sym typeface="Georgia"/>
            </a:endParaRPr>
          </a:p>
          <a:p>
            <a:pPr marL="0" lvl="0" indent="-190500" algn="just" rtl="0">
              <a:lnSpc>
                <a:spcPct val="150000"/>
              </a:lnSpc>
              <a:spcBef>
                <a:spcPts val="0"/>
              </a:spcBef>
              <a:spcAft>
                <a:spcPts val="0"/>
              </a:spcAft>
              <a:buClr>
                <a:schemeClr val="dk1"/>
              </a:buClr>
              <a:buSzPts val="1200"/>
              <a:buFont typeface="Wingdings" panose="05000000000000000000" pitchFamily="2" charset="2"/>
              <a:buChar char="v"/>
            </a:pPr>
            <a:r>
              <a:rPr lang="en" b="1" dirty="0" smtClean="0">
                <a:solidFill>
                  <a:srgbClr val="FF0066"/>
                </a:solidFill>
                <a:latin typeface="Georgia"/>
                <a:ea typeface="Georgia"/>
                <a:cs typeface="Georgia"/>
                <a:sym typeface="Georgia"/>
              </a:rPr>
              <a:t>Case </a:t>
            </a:r>
            <a:r>
              <a:rPr lang="en" b="1" dirty="0">
                <a:solidFill>
                  <a:srgbClr val="FF0066"/>
                </a:solidFill>
                <a:latin typeface="Georgia"/>
                <a:ea typeface="Georgia"/>
                <a:cs typeface="Georgia"/>
                <a:sym typeface="Georgia"/>
              </a:rPr>
              <a:t>Studies</a:t>
            </a:r>
            <a:endParaRPr b="1" dirty="0">
              <a:solidFill>
                <a:srgbClr val="FF0066"/>
              </a:solidFill>
              <a:latin typeface="Georgia"/>
              <a:ea typeface="Georgia"/>
              <a:cs typeface="Georgia"/>
              <a:sym typeface="Georgia"/>
            </a:endParaRPr>
          </a:p>
          <a:p>
            <a:pPr marL="0" lvl="0" indent="-190500" algn="just" rtl="0">
              <a:lnSpc>
                <a:spcPct val="150000"/>
              </a:lnSpc>
              <a:spcBef>
                <a:spcPts val="0"/>
              </a:spcBef>
              <a:spcAft>
                <a:spcPts val="0"/>
              </a:spcAft>
              <a:buClr>
                <a:schemeClr val="dk1"/>
              </a:buClr>
              <a:buSzPts val="1200"/>
              <a:buFont typeface="Wingdings" panose="05000000000000000000" pitchFamily="2" charset="2"/>
              <a:buChar char="v"/>
            </a:pPr>
            <a:r>
              <a:rPr lang="en" b="1" dirty="0" smtClean="0">
                <a:solidFill>
                  <a:srgbClr val="FF0066"/>
                </a:solidFill>
                <a:latin typeface="Georgia"/>
                <a:ea typeface="Georgia"/>
                <a:cs typeface="Georgia"/>
                <a:sym typeface="Georgia"/>
              </a:rPr>
              <a:t>Conclusion </a:t>
            </a:r>
            <a:r>
              <a:rPr lang="en" b="1" dirty="0">
                <a:solidFill>
                  <a:srgbClr val="FF0066"/>
                </a:solidFill>
                <a:latin typeface="Georgia"/>
                <a:ea typeface="Georgia"/>
                <a:cs typeface="Georgia"/>
                <a:sym typeface="Georgia"/>
              </a:rPr>
              <a:t>and </a:t>
            </a:r>
            <a:r>
              <a:rPr lang="en" b="1" dirty="0" smtClean="0">
                <a:solidFill>
                  <a:srgbClr val="FF0066"/>
                </a:solidFill>
                <a:latin typeface="Georgia"/>
                <a:ea typeface="Georgia"/>
                <a:cs typeface="Georgia"/>
                <a:sym typeface="Georgia"/>
              </a:rPr>
              <a:t>Recommendations</a:t>
            </a:r>
            <a:endParaRPr b="1" dirty="0">
              <a:solidFill>
                <a:srgbClr val="FF0066"/>
              </a:solidFill>
              <a:latin typeface="Georgia"/>
              <a:ea typeface="Georgia"/>
              <a:cs typeface="Georgia"/>
              <a:sym typeface="Georgia"/>
            </a:endParaRPr>
          </a:p>
        </p:txBody>
      </p:sp>
      <p:sp>
        <p:nvSpPr>
          <p:cNvPr id="146" name="Google Shape;146;p33"/>
          <p:cNvSpPr/>
          <p:nvPr/>
        </p:nvSpPr>
        <p:spPr>
          <a:xfrm>
            <a:off x="1532650" y="6579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247507"/>
            <a:ext cx="8109471" cy="668093"/>
          </a:xfrm>
        </p:spPr>
        <p:txBody>
          <a:bodyPr/>
          <a:lstStyle/>
          <a:p>
            <a:r>
              <a:rPr lang="en-IN" b="1" u="sng" dirty="0">
                <a:solidFill>
                  <a:srgbClr val="0070C0"/>
                </a:solidFill>
              </a:rPr>
              <a:t>Problem Statement</a:t>
            </a:r>
            <a:endParaRPr lang="en-IN" dirty="0">
              <a:solidFill>
                <a:srgbClr val="0070C0"/>
              </a:solidFill>
            </a:endParaRPr>
          </a:p>
        </p:txBody>
      </p:sp>
      <p:sp>
        <p:nvSpPr>
          <p:cNvPr id="3" name="Text Placeholder 2"/>
          <p:cNvSpPr>
            <a:spLocks noGrp="1"/>
          </p:cNvSpPr>
          <p:nvPr>
            <p:ph type="body" idx="1"/>
          </p:nvPr>
        </p:nvSpPr>
        <p:spPr>
          <a:xfrm>
            <a:off x="82502" y="915600"/>
            <a:ext cx="8965245" cy="3958908"/>
          </a:xfrm>
        </p:spPr>
        <p:txBody>
          <a:bodyPr>
            <a:normAutofit/>
          </a:bodyPr>
          <a:lstStyle/>
          <a:p>
            <a:pPr marL="0" indent="0">
              <a:buNone/>
            </a:pPr>
            <a:r>
              <a:rPr lang="en-US" sz="2000" b="1" u="sng" dirty="0">
                <a:solidFill>
                  <a:schemeClr val="accent6">
                    <a:lumMod val="10000"/>
                  </a:schemeClr>
                </a:solidFill>
              </a:rPr>
              <a:t>Key Questions:</a:t>
            </a:r>
          </a:p>
          <a:p>
            <a:pPr>
              <a:buFont typeface="Wingdings" panose="05000000000000000000" pitchFamily="2" charset="2"/>
              <a:buChar char="Ø"/>
            </a:pPr>
            <a:r>
              <a:rPr lang="en-US" sz="2000" b="1" dirty="0">
                <a:solidFill>
                  <a:schemeClr val="accent6">
                    <a:lumMod val="10000"/>
                  </a:schemeClr>
                </a:solidFill>
              </a:rPr>
              <a:t>How effective is NREGA in providing employment opportunities to rural households?</a:t>
            </a:r>
          </a:p>
          <a:p>
            <a:pPr>
              <a:buFont typeface="Wingdings" panose="05000000000000000000" pitchFamily="2" charset="2"/>
              <a:buChar char="Ø"/>
            </a:pPr>
            <a:r>
              <a:rPr lang="en-US" sz="2000" b="1" dirty="0">
                <a:solidFill>
                  <a:schemeClr val="accent6">
                    <a:lumMod val="10000"/>
                  </a:schemeClr>
                </a:solidFill>
              </a:rPr>
              <a:t>Are there regional disparities in the implementation and outcomes of the scheme?</a:t>
            </a:r>
          </a:p>
          <a:p>
            <a:pPr>
              <a:buFont typeface="Wingdings" panose="05000000000000000000" pitchFamily="2" charset="2"/>
              <a:buChar char="Ø"/>
            </a:pPr>
            <a:r>
              <a:rPr lang="en-US" sz="2000" b="1" dirty="0">
                <a:solidFill>
                  <a:schemeClr val="accent6">
                    <a:lumMod val="10000"/>
                  </a:schemeClr>
                </a:solidFill>
              </a:rPr>
              <a:t>What is the utilization of the allocated budget, and how does it correlate with employment generation?</a:t>
            </a:r>
          </a:p>
          <a:p>
            <a:pPr>
              <a:buFont typeface="Wingdings" panose="05000000000000000000" pitchFamily="2" charset="2"/>
              <a:buChar char="Ø"/>
            </a:pPr>
            <a:r>
              <a:rPr lang="en-US" sz="2000" b="1" dirty="0">
                <a:solidFill>
                  <a:schemeClr val="accent6">
                    <a:lumMod val="10000"/>
                  </a:schemeClr>
                </a:solidFill>
              </a:rPr>
              <a:t>What are the key factors contributing to the completion of NREGA works, and are there any roadblocks to its success?</a:t>
            </a:r>
          </a:p>
          <a:p>
            <a:pPr>
              <a:buFont typeface="Wingdings" panose="05000000000000000000" pitchFamily="2" charset="2"/>
              <a:buChar char="Ø"/>
            </a:pPr>
            <a:r>
              <a:rPr lang="en-US" sz="2000" b="1" dirty="0">
                <a:solidFill>
                  <a:schemeClr val="accent6">
                    <a:lumMod val="10000"/>
                  </a:schemeClr>
                </a:solidFill>
              </a:rPr>
              <a:t>Can data-driven insights guide policymakers and administrators in optimizing the scheme's impact?</a:t>
            </a:r>
          </a:p>
          <a:p>
            <a:endParaRPr lang="en-IN" sz="2000" dirty="0"/>
          </a:p>
        </p:txBody>
      </p:sp>
    </p:spTree>
    <p:extLst>
      <p:ext uri="{BB962C8B-B14F-4D97-AF65-F5344CB8AC3E}">
        <p14:creationId xmlns:p14="http://schemas.microsoft.com/office/powerpoint/2010/main" val="50893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0"/>
        <p:cNvGrpSpPr/>
        <p:nvPr/>
      </p:nvGrpSpPr>
      <p:grpSpPr>
        <a:xfrm>
          <a:off x="0" y="0"/>
          <a:ext cx="0" cy="0"/>
          <a:chOff x="0" y="0"/>
          <a:chExt cx="0" cy="0"/>
        </a:xfrm>
      </p:grpSpPr>
      <p:sp>
        <p:nvSpPr>
          <p:cNvPr id="151" name="Google Shape;151;p34" descr="detail_0"/>
          <p:cNvSpPr txBox="1">
            <a:spLocks noGrp="1"/>
          </p:cNvSpPr>
          <p:nvPr>
            <p:ph type="body" idx="1"/>
          </p:nvPr>
        </p:nvSpPr>
        <p:spPr>
          <a:xfrm>
            <a:off x="2901329" y="2162333"/>
            <a:ext cx="6242671" cy="2808428"/>
          </a:xfrm>
          <a:prstGeom prst="rect">
            <a:avLst/>
          </a:prstGeom>
        </p:spPr>
        <p:txBody>
          <a:bodyPr spcFirstLastPara="1" wrap="square" lIns="0" tIns="91425" rIns="0" bIns="91425" anchor="t" anchorCtr="0">
            <a:noAutofit/>
          </a:bodyPr>
          <a:lstStyle/>
          <a:p>
            <a:pPr marL="342900" lvl="0" indent="-193675" algn="l" rtl="0">
              <a:lnSpc>
                <a:spcPct val="150000"/>
              </a:lnSpc>
              <a:spcBef>
                <a:spcPts val="0"/>
              </a:spcBef>
              <a:spcAft>
                <a:spcPts val="0"/>
              </a:spcAft>
              <a:buClr>
                <a:schemeClr val="accent1"/>
              </a:buClr>
              <a:buSzPts val="800"/>
              <a:buFont typeface="Wingdings" panose="05000000000000000000" pitchFamily="2" charset="2"/>
              <a:buChar char="v"/>
            </a:pPr>
            <a:r>
              <a:rPr lang="en" sz="1200" b="1" dirty="0">
                <a:solidFill>
                  <a:schemeClr val="lt1"/>
                </a:solidFill>
              </a:rPr>
              <a:t>The</a:t>
            </a:r>
            <a:r>
              <a:rPr lang="en" sz="1100" b="1" dirty="0">
                <a:solidFill>
                  <a:schemeClr val="lt1"/>
                </a:solidFill>
              </a:rPr>
              <a:t> </a:t>
            </a:r>
            <a:r>
              <a:rPr lang="en" sz="1200" b="1" dirty="0">
                <a:solidFill>
                  <a:schemeClr val="lt1"/>
                </a:solidFill>
              </a:rPr>
              <a:t>Mahatma Gandhi National Rural Employment Guarantee Act (NREGA) was enacted in 2005 to enhance the livelihood security of people in rural areas by guaranteeing 100 days of wage employment in a financial year.</a:t>
            </a:r>
            <a:endParaRPr sz="1200" b="1" dirty="0">
              <a:solidFill>
                <a:schemeClr val="lt1"/>
              </a:solidFill>
            </a:endParaRPr>
          </a:p>
          <a:p>
            <a:pPr marL="342900" lvl="0" indent="-193675" algn="l" rtl="0">
              <a:lnSpc>
                <a:spcPct val="150000"/>
              </a:lnSpc>
              <a:spcBef>
                <a:spcPts val="1000"/>
              </a:spcBef>
              <a:spcAft>
                <a:spcPts val="0"/>
              </a:spcAft>
              <a:buClr>
                <a:schemeClr val="accent1"/>
              </a:buClr>
              <a:buSzPts val="800"/>
              <a:buFont typeface="Wingdings" panose="05000000000000000000" pitchFamily="2" charset="2"/>
              <a:buChar char="v"/>
            </a:pPr>
            <a:r>
              <a:rPr lang="en" sz="1200" b="1" dirty="0">
                <a:solidFill>
                  <a:schemeClr val="lt1"/>
                </a:solidFill>
              </a:rPr>
              <a:t>NREGA aims to create durable assets and infrastructure in rural areas, such as roads, canals, ponds, and wells, while addressing the issue of chronic poverty and unemployment.</a:t>
            </a:r>
            <a:endParaRPr sz="1200" b="1" dirty="0">
              <a:solidFill>
                <a:schemeClr val="lt1"/>
              </a:solidFill>
            </a:endParaRPr>
          </a:p>
          <a:p>
            <a:pPr marL="342900" lvl="0" indent="-193675" algn="l" rtl="0">
              <a:lnSpc>
                <a:spcPct val="150000"/>
              </a:lnSpc>
              <a:spcBef>
                <a:spcPts val="1000"/>
              </a:spcBef>
              <a:spcAft>
                <a:spcPts val="1000"/>
              </a:spcAft>
              <a:buClr>
                <a:schemeClr val="accent1"/>
              </a:buClr>
              <a:buSzPts val="800"/>
              <a:buFont typeface="Wingdings" panose="05000000000000000000" pitchFamily="2" charset="2"/>
              <a:buChar char="v"/>
            </a:pPr>
            <a:r>
              <a:rPr lang="en" sz="1200" b="1" dirty="0">
                <a:solidFill>
                  <a:schemeClr val="lt1"/>
                </a:solidFill>
              </a:rPr>
              <a:t>The program plays a crucial role in providing social protection for the most vulnerable, reducing migration by providing local employment, and empowering rural women by ensuring equal wages for men and women.</a:t>
            </a:r>
            <a:endParaRPr sz="1200" b="1" dirty="0">
              <a:solidFill>
                <a:schemeClr val="lt1"/>
              </a:solidFill>
            </a:endParaRPr>
          </a:p>
        </p:txBody>
      </p:sp>
      <p:sp>
        <p:nvSpPr>
          <p:cNvPr id="152" name="Google Shape;152;p34" descr="header_0"/>
          <p:cNvSpPr txBox="1">
            <a:spLocks noGrp="1"/>
          </p:cNvSpPr>
          <p:nvPr>
            <p:ph type="subTitle" idx="4294967295"/>
          </p:nvPr>
        </p:nvSpPr>
        <p:spPr>
          <a:xfrm>
            <a:off x="0" y="3036625"/>
            <a:ext cx="3052583"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800" b="1" dirty="0">
                <a:solidFill>
                  <a:srgbClr val="7030A0"/>
                </a:solidFill>
              </a:rPr>
              <a:t>Overview and Objectives</a:t>
            </a:r>
            <a:endParaRPr sz="1800" b="1" dirty="0">
              <a:solidFill>
                <a:srgbClr val="7030A0"/>
              </a:solidFill>
            </a:endParaRPr>
          </a:p>
        </p:txBody>
      </p:sp>
      <p:sp>
        <p:nvSpPr>
          <p:cNvPr id="153" name="Google Shape;153;p34" descr="title"/>
          <p:cNvSpPr txBox="1">
            <a:spLocks noGrp="1"/>
          </p:cNvSpPr>
          <p:nvPr>
            <p:ph type="title"/>
          </p:nvPr>
        </p:nvSpPr>
        <p:spPr>
          <a:xfrm>
            <a:off x="348600" y="572925"/>
            <a:ext cx="4801200" cy="1330500"/>
          </a:xfrm>
          <a:prstGeom prst="rect">
            <a:avLst/>
          </a:prstGeom>
        </p:spPr>
        <p:txBody>
          <a:bodyPr spcFirstLastPara="1" wrap="square" lIns="0" tIns="91425" rIns="0" bIns="91425" anchor="t" anchorCtr="0">
            <a:noAutofit/>
          </a:bodyPr>
          <a:lstStyle/>
          <a:p>
            <a:pPr marL="0" lvl="0" indent="0" algn="l" rtl="0">
              <a:spcBef>
                <a:spcPts val="0"/>
              </a:spcBef>
              <a:spcAft>
                <a:spcPts val="0"/>
              </a:spcAft>
              <a:buSzPts val="990"/>
              <a:buNone/>
            </a:pPr>
            <a:r>
              <a:rPr lang="en" sz="2400" b="1" dirty="0">
                <a:solidFill>
                  <a:srgbClr val="FF0066"/>
                </a:solidFill>
                <a:latin typeface="Bodoni Moda"/>
                <a:ea typeface="Bodoni Moda"/>
                <a:cs typeface="Bodoni Moda"/>
                <a:sym typeface="Bodoni Moda"/>
              </a:rPr>
              <a:t>Introduction to NREGA</a:t>
            </a:r>
            <a:endParaRPr sz="2400" b="1" dirty="0">
              <a:solidFill>
                <a:srgbClr val="FF0066"/>
              </a:solidFill>
              <a:latin typeface="Bodoni Moda"/>
              <a:ea typeface="Bodoni Moda"/>
              <a:cs typeface="Bodoni Moda"/>
              <a:sym typeface="Bodoni Moda"/>
            </a:endParaRPr>
          </a:p>
        </p:txBody>
      </p:sp>
      <p:pic>
        <p:nvPicPr>
          <p:cNvPr id="154" name="Google Shape;154;p34"/>
          <p:cNvPicPr preferRelativeResize="0"/>
          <p:nvPr/>
        </p:nvPicPr>
        <p:blipFill rotWithShape="1">
          <a:blip r:embed="rId3">
            <a:alphaModFix/>
          </a:blip>
          <a:srcRect l="10746" r="10754"/>
          <a:stretch/>
        </p:blipFill>
        <p:spPr>
          <a:xfrm>
            <a:off x="5532575" y="280075"/>
            <a:ext cx="3378453" cy="18306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6" name="Google Shape;166;p35" descr="value_0"/>
          <p:cNvSpPr txBox="1"/>
          <p:nvPr/>
        </p:nvSpPr>
        <p:spPr>
          <a:xfrm>
            <a:off x="348600" y="1138706"/>
            <a:ext cx="3387300" cy="1051200"/>
          </a:xfrm>
          <a:prstGeom prst="rect">
            <a:avLst/>
          </a:prstGeom>
          <a:noFill/>
          <a:ln>
            <a:noFill/>
          </a:ln>
        </p:spPr>
        <p:txBody>
          <a:bodyPr spcFirstLastPara="1" wrap="square" lIns="0" tIns="91425" rIns="0" bIns="91425" anchor="b" anchorCtr="0">
            <a:noAutofit/>
          </a:bodyPr>
          <a:lstStyle/>
          <a:p>
            <a:pPr marL="0" lvl="0" indent="0" algn="l" rtl="0">
              <a:lnSpc>
                <a:spcPct val="80000"/>
              </a:lnSpc>
              <a:spcBef>
                <a:spcPts val="0"/>
              </a:spcBef>
              <a:spcAft>
                <a:spcPts val="1000"/>
              </a:spcAft>
              <a:buNone/>
            </a:pPr>
            <a:r>
              <a:rPr lang="en" sz="3200" b="1">
                <a:solidFill>
                  <a:schemeClr val="lt2"/>
                </a:solidFill>
                <a:latin typeface="Georgia"/>
                <a:ea typeface="Georgia"/>
                <a:cs typeface="Georgia"/>
                <a:sym typeface="Georgia"/>
              </a:rPr>
              <a:t>65M</a:t>
            </a:r>
            <a:endParaRPr sz="3200" b="1">
              <a:solidFill>
                <a:schemeClr val="lt2"/>
              </a:solidFill>
              <a:latin typeface="Georgia"/>
              <a:ea typeface="Georgia"/>
              <a:cs typeface="Georgia"/>
              <a:sym typeface="Georgia"/>
            </a:endParaRPr>
          </a:p>
        </p:txBody>
      </p:sp>
      <p:sp>
        <p:nvSpPr>
          <p:cNvPr id="167" name="Google Shape;167;p35" descr="label_0"/>
          <p:cNvSpPr txBox="1"/>
          <p:nvPr/>
        </p:nvSpPr>
        <p:spPr>
          <a:xfrm>
            <a:off x="348827" y="2312626"/>
            <a:ext cx="3387300" cy="6423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1000"/>
              </a:spcAft>
              <a:buNone/>
            </a:pPr>
            <a:r>
              <a:rPr lang="en">
                <a:solidFill>
                  <a:schemeClr val="accent5"/>
                </a:solidFill>
                <a:latin typeface="Helvetica Neue"/>
                <a:ea typeface="Helvetica Neue"/>
                <a:cs typeface="Helvetica Neue"/>
                <a:sym typeface="Helvetica Neue"/>
              </a:rPr>
              <a:t>Households Employed</a:t>
            </a:r>
            <a:endParaRPr>
              <a:solidFill>
                <a:schemeClr val="accent5"/>
              </a:solidFill>
              <a:latin typeface="Helvetica Neue"/>
              <a:ea typeface="Helvetica Neue"/>
              <a:cs typeface="Helvetica Neue"/>
              <a:sym typeface="Helvetica Neue"/>
            </a:endParaRPr>
          </a:p>
        </p:txBody>
      </p:sp>
      <p:sp>
        <p:nvSpPr>
          <p:cNvPr id="168" name="Google Shape;168;p35" descr="value_1"/>
          <p:cNvSpPr txBox="1"/>
          <p:nvPr/>
        </p:nvSpPr>
        <p:spPr>
          <a:xfrm>
            <a:off x="4600277" y="1138700"/>
            <a:ext cx="3387300" cy="1051200"/>
          </a:xfrm>
          <a:prstGeom prst="rect">
            <a:avLst/>
          </a:prstGeom>
          <a:noFill/>
          <a:ln>
            <a:noFill/>
          </a:ln>
        </p:spPr>
        <p:txBody>
          <a:bodyPr spcFirstLastPara="1" wrap="square" lIns="0" tIns="91425" rIns="0" bIns="91425" anchor="b" anchorCtr="0">
            <a:noAutofit/>
          </a:bodyPr>
          <a:lstStyle/>
          <a:p>
            <a:pPr marL="0" lvl="0" indent="0" algn="l" rtl="0">
              <a:lnSpc>
                <a:spcPct val="80000"/>
              </a:lnSpc>
              <a:spcBef>
                <a:spcPts val="0"/>
              </a:spcBef>
              <a:spcAft>
                <a:spcPts val="1000"/>
              </a:spcAft>
              <a:buNone/>
            </a:pPr>
            <a:r>
              <a:rPr lang="en" sz="3200" b="1">
                <a:solidFill>
                  <a:schemeClr val="lt2"/>
                </a:solidFill>
                <a:latin typeface="Georgia"/>
                <a:ea typeface="Georgia"/>
                <a:cs typeface="Georgia"/>
                <a:sym typeface="Georgia"/>
              </a:rPr>
              <a:t>2.5B</a:t>
            </a:r>
            <a:endParaRPr sz="3200" b="1">
              <a:solidFill>
                <a:schemeClr val="lt2"/>
              </a:solidFill>
              <a:latin typeface="Georgia"/>
              <a:ea typeface="Georgia"/>
              <a:cs typeface="Georgia"/>
              <a:sym typeface="Georgia"/>
            </a:endParaRPr>
          </a:p>
        </p:txBody>
      </p:sp>
      <p:sp>
        <p:nvSpPr>
          <p:cNvPr id="169" name="Google Shape;169;p35" descr="label_1"/>
          <p:cNvSpPr txBox="1"/>
          <p:nvPr/>
        </p:nvSpPr>
        <p:spPr>
          <a:xfrm>
            <a:off x="4600505" y="2312690"/>
            <a:ext cx="3387300" cy="6423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1000"/>
              </a:spcAft>
              <a:buNone/>
            </a:pPr>
            <a:r>
              <a:rPr lang="en">
                <a:solidFill>
                  <a:schemeClr val="accent5"/>
                </a:solidFill>
                <a:latin typeface="Helvetica Neue"/>
                <a:ea typeface="Helvetica Neue"/>
                <a:cs typeface="Helvetica Neue"/>
                <a:sym typeface="Helvetica Neue"/>
              </a:rPr>
              <a:t>Person-Days Generated</a:t>
            </a:r>
            <a:endParaRPr>
              <a:solidFill>
                <a:schemeClr val="accent5"/>
              </a:solidFill>
              <a:latin typeface="Helvetica Neue"/>
              <a:ea typeface="Helvetica Neue"/>
              <a:cs typeface="Helvetica Neue"/>
              <a:sym typeface="Helvetica Neue"/>
            </a:endParaRPr>
          </a:p>
        </p:txBody>
      </p:sp>
      <p:sp>
        <p:nvSpPr>
          <p:cNvPr id="170" name="Google Shape;170;p35" descr="value_2"/>
          <p:cNvSpPr txBox="1"/>
          <p:nvPr/>
        </p:nvSpPr>
        <p:spPr>
          <a:xfrm>
            <a:off x="348632" y="2822327"/>
            <a:ext cx="3387300" cy="1051200"/>
          </a:xfrm>
          <a:prstGeom prst="rect">
            <a:avLst/>
          </a:prstGeom>
          <a:noFill/>
          <a:ln>
            <a:noFill/>
          </a:ln>
        </p:spPr>
        <p:txBody>
          <a:bodyPr spcFirstLastPara="1" wrap="square" lIns="0" tIns="91425" rIns="0" bIns="91425" anchor="b" anchorCtr="0">
            <a:noAutofit/>
          </a:bodyPr>
          <a:lstStyle/>
          <a:p>
            <a:pPr marL="0" lvl="0" indent="0" algn="l" rtl="0">
              <a:lnSpc>
                <a:spcPct val="80000"/>
              </a:lnSpc>
              <a:spcBef>
                <a:spcPts val="0"/>
              </a:spcBef>
              <a:spcAft>
                <a:spcPts val="1000"/>
              </a:spcAft>
              <a:buNone/>
            </a:pPr>
            <a:r>
              <a:rPr lang="en" sz="3200" b="1">
                <a:solidFill>
                  <a:schemeClr val="lt2"/>
                </a:solidFill>
                <a:latin typeface="Georgia"/>
                <a:ea typeface="Georgia"/>
                <a:cs typeface="Georgia"/>
                <a:sym typeface="Georgia"/>
              </a:rPr>
              <a:t>54%</a:t>
            </a:r>
            <a:endParaRPr sz="3200" b="1">
              <a:solidFill>
                <a:schemeClr val="lt2"/>
              </a:solidFill>
              <a:latin typeface="Georgia"/>
              <a:ea typeface="Georgia"/>
              <a:cs typeface="Georgia"/>
              <a:sym typeface="Georgia"/>
            </a:endParaRPr>
          </a:p>
        </p:txBody>
      </p:sp>
      <p:sp>
        <p:nvSpPr>
          <p:cNvPr id="171" name="Google Shape;171;p35" descr="label_2"/>
          <p:cNvSpPr txBox="1"/>
          <p:nvPr/>
        </p:nvSpPr>
        <p:spPr>
          <a:xfrm>
            <a:off x="348861" y="3996323"/>
            <a:ext cx="3387300" cy="6423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1000"/>
              </a:spcAft>
              <a:buNone/>
            </a:pPr>
            <a:r>
              <a:rPr lang="en">
                <a:solidFill>
                  <a:schemeClr val="accent5"/>
                </a:solidFill>
                <a:latin typeface="Helvetica Neue"/>
                <a:ea typeface="Helvetica Neue"/>
                <a:cs typeface="Helvetica Neue"/>
                <a:sym typeface="Helvetica Neue"/>
              </a:rPr>
              <a:t>Women Participation</a:t>
            </a:r>
            <a:endParaRPr>
              <a:solidFill>
                <a:schemeClr val="accent5"/>
              </a:solidFill>
              <a:latin typeface="Helvetica Neue"/>
              <a:ea typeface="Helvetica Neue"/>
              <a:cs typeface="Helvetica Neue"/>
              <a:sym typeface="Helvetica Neue"/>
            </a:endParaRPr>
          </a:p>
        </p:txBody>
      </p:sp>
      <p:sp>
        <p:nvSpPr>
          <p:cNvPr id="172" name="Google Shape;172;p35" descr="value_3"/>
          <p:cNvSpPr txBox="1"/>
          <p:nvPr/>
        </p:nvSpPr>
        <p:spPr>
          <a:xfrm>
            <a:off x="4600536" y="2822502"/>
            <a:ext cx="3387300" cy="1051200"/>
          </a:xfrm>
          <a:prstGeom prst="rect">
            <a:avLst/>
          </a:prstGeom>
          <a:noFill/>
          <a:ln>
            <a:noFill/>
          </a:ln>
        </p:spPr>
        <p:txBody>
          <a:bodyPr spcFirstLastPara="1" wrap="square" lIns="0" tIns="91425" rIns="0" bIns="91425" anchor="b" anchorCtr="0">
            <a:noAutofit/>
          </a:bodyPr>
          <a:lstStyle/>
          <a:p>
            <a:pPr marL="0" lvl="0" indent="0" algn="l" rtl="0">
              <a:lnSpc>
                <a:spcPct val="80000"/>
              </a:lnSpc>
              <a:spcBef>
                <a:spcPts val="0"/>
              </a:spcBef>
              <a:spcAft>
                <a:spcPts val="1000"/>
              </a:spcAft>
              <a:buNone/>
            </a:pPr>
            <a:r>
              <a:rPr lang="en" sz="3200" b="1">
                <a:solidFill>
                  <a:schemeClr val="lt2"/>
                </a:solidFill>
                <a:latin typeface="Georgia"/>
                <a:ea typeface="Georgia"/>
                <a:cs typeface="Georgia"/>
                <a:sym typeface="Georgia"/>
              </a:rPr>
              <a:t>48B INR</a:t>
            </a:r>
            <a:endParaRPr sz="3200" b="1">
              <a:solidFill>
                <a:schemeClr val="lt2"/>
              </a:solidFill>
              <a:latin typeface="Georgia"/>
              <a:ea typeface="Georgia"/>
              <a:cs typeface="Georgia"/>
              <a:sym typeface="Georgia"/>
            </a:endParaRPr>
          </a:p>
        </p:txBody>
      </p:sp>
      <p:sp>
        <p:nvSpPr>
          <p:cNvPr id="173" name="Google Shape;173;p35" descr="label_3"/>
          <p:cNvSpPr txBox="1"/>
          <p:nvPr/>
        </p:nvSpPr>
        <p:spPr>
          <a:xfrm>
            <a:off x="4600765" y="3996498"/>
            <a:ext cx="3387300" cy="642300"/>
          </a:xfrm>
          <a:prstGeom prst="rect">
            <a:avLst/>
          </a:prstGeom>
          <a:noFill/>
          <a:ln>
            <a:noFill/>
          </a:ln>
        </p:spPr>
        <p:txBody>
          <a:bodyPr spcFirstLastPara="1" wrap="square" lIns="0" tIns="91425" rIns="0" bIns="91425" anchor="t" anchorCtr="0">
            <a:noAutofit/>
          </a:bodyPr>
          <a:lstStyle/>
          <a:p>
            <a:pPr marL="0" lvl="0" indent="0" algn="l" rtl="0">
              <a:lnSpc>
                <a:spcPct val="80000"/>
              </a:lnSpc>
              <a:spcBef>
                <a:spcPts val="0"/>
              </a:spcBef>
              <a:spcAft>
                <a:spcPts val="1000"/>
              </a:spcAft>
              <a:buNone/>
            </a:pPr>
            <a:r>
              <a:rPr lang="en">
                <a:solidFill>
                  <a:schemeClr val="accent5"/>
                </a:solidFill>
                <a:latin typeface="Helvetica Neue"/>
                <a:ea typeface="Helvetica Neue"/>
                <a:cs typeface="Helvetica Neue"/>
                <a:sym typeface="Helvetica Neue"/>
              </a:rPr>
              <a:t>Wages Paid</a:t>
            </a:r>
            <a:endParaRPr>
              <a:solidFill>
                <a:schemeClr val="accent5"/>
              </a:solidFill>
              <a:latin typeface="Helvetica Neue"/>
              <a:ea typeface="Helvetica Neue"/>
              <a:cs typeface="Helvetica Neue"/>
              <a:sym typeface="Helvetica Neue"/>
            </a:endParaRPr>
          </a:p>
        </p:txBody>
      </p:sp>
      <p:sp>
        <p:nvSpPr>
          <p:cNvPr id="174" name="Google Shape;174;p35" descr="title"/>
          <p:cNvSpPr txBox="1">
            <a:spLocks noGrp="1"/>
          </p:cNvSpPr>
          <p:nvPr>
            <p:ph type="title"/>
          </p:nvPr>
        </p:nvSpPr>
        <p:spPr>
          <a:xfrm>
            <a:off x="348600" y="521275"/>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n" b="1">
                <a:solidFill>
                  <a:schemeClr val="lt2"/>
                </a:solidFill>
                <a:latin typeface="Bodoni Moda"/>
                <a:ea typeface="Bodoni Moda"/>
                <a:cs typeface="Bodoni Moda"/>
                <a:sym typeface="Bodoni Moda"/>
              </a:rPr>
              <a:t>Effectiveness in Providing Employment</a:t>
            </a:r>
            <a:endParaRPr sz="2400" b="1">
              <a:solidFill>
                <a:schemeClr val="lt2"/>
              </a:solidFill>
              <a:latin typeface="Bodoni Moda"/>
              <a:ea typeface="Bodoni Moda"/>
              <a:cs typeface="Bodoni Moda"/>
              <a:sym typeface="Bodoni Moda"/>
            </a:endParaRPr>
          </a:p>
        </p:txBody>
      </p:sp>
      <p:cxnSp>
        <p:nvCxnSpPr>
          <p:cNvPr id="175" name="Google Shape;175;p35"/>
          <p:cNvCxnSpPr/>
          <p:nvPr/>
        </p:nvCxnSpPr>
        <p:spPr>
          <a:xfrm>
            <a:off x="375575" y="2240725"/>
            <a:ext cx="2450700" cy="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35"/>
          <p:cNvCxnSpPr/>
          <p:nvPr/>
        </p:nvCxnSpPr>
        <p:spPr>
          <a:xfrm>
            <a:off x="4600275" y="2240900"/>
            <a:ext cx="2450700" cy="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35"/>
          <p:cNvCxnSpPr/>
          <p:nvPr/>
        </p:nvCxnSpPr>
        <p:spPr>
          <a:xfrm>
            <a:off x="348600" y="3927650"/>
            <a:ext cx="2450700" cy="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35"/>
          <p:cNvCxnSpPr/>
          <p:nvPr/>
        </p:nvCxnSpPr>
        <p:spPr>
          <a:xfrm>
            <a:off x="4573300" y="3927825"/>
            <a:ext cx="2450700" cy="0"/>
          </a:xfrm>
          <a:prstGeom prst="straightConnector1">
            <a:avLst/>
          </a:prstGeom>
          <a:noFill/>
          <a:ln w="9525" cap="flat" cmpd="sng">
            <a:solidFill>
              <a:schemeClr val="dk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7024000" y="1716682"/>
            <a:ext cx="1959391" cy="41363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9"/>
        <p:cNvGrpSpPr/>
        <p:nvPr/>
      </p:nvGrpSpPr>
      <p:grpSpPr>
        <a:xfrm>
          <a:off x="0" y="0"/>
          <a:ext cx="0" cy="0"/>
          <a:chOff x="0" y="0"/>
          <a:chExt cx="0" cy="0"/>
        </a:xfrm>
      </p:grpSpPr>
      <p:sp>
        <p:nvSpPr>
          <p:cNvPr id="190" name="Google Shape;190;p36" descr="header_0"/>
          <p:cNvSpPr txBox="1">
            <a:spLocks noGrp="1"/>
          </p:cNvSpPr>
          <p:nvPr>
            <p:ph type="subTitle" idx="4294967295"/>
          </p:nvPr>
        </p:nvSpPr>
        <p:spPr>
          <a:xfrm>
            <a:off x="348597" y="1299750"/>
            <a:ext cx="3779700" cy="8616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dirty="0">
                <a:solidFill>
                  <a:schemeClr val="lt1"/>
                </a:solidFill>
              </a:rPr>
              <a:t>Regions with High Success Rates</a:t>
            </a:r>
            <a:endParaRPr sz="1200" b="1" dirty="0">
              <a:solidFill>
                <a:schemeClr val="lt1"/>
              </a:solidFill>
            </a:endParaRPr>
          </a:p>
        </p:txBody>
      </p:sp>
      <p:sp>
        <p:nvSpPr>
          <p:cNvPr id="191" name="Google Shape;191;p36" descr="header_1"/>
          <p:cNvSpPr txBox="1">
            <a:spLocks noGrp="1"/>
          </p:cNvSpPr>
          <p:nvPr>
            <p:ph type="subTitle" idx="4294967295"/>
          </p:nvPr>
        </p:nvSpPr>
        <p:spPr>
          <a:xfrm>
            <a:off x="4569492" y="1299750"/>
            <a:ext cx="3779700" cy="8616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dirty="0">
                <a:solidFill>
                  <a:schemeClr val="lt1"/>
                </a:solidFill>
              </a:rPr>
              <a:t>Regions with Low Success Rates</a:t>
            </a:r>
            <a:endParaRPr sz="1200" b="1" dirty="0">
              <a:solidFill>
                <a:schemeClr val="lt1"/>
              </a:solidFill>
            </a:endParaRPr>
          </a:p>
        </p:txBody>
      </p:sp>
      <p:sp>
        <p:nvSpPr>
          <p:cNvPr id="192" name="Google Shape;192;p36" descr="detail_0"/>
          <p:cNvSpPr txBox="1">
            <a:spLocks noGrp="1"/>
          </p:cNvSpPr>
          <p:nvPr>
            <p:ph type="body" idx="1"/>
          </p:nvPr>
        </p:nvSpPr>
        <p:spPr>
          <a:xfrm>
            <a:off x="254382" y="2281725"/>
            <a:ext cx="3873915" cy="24828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accent1"/>
              </a:buClr>
              <a:buSzPts val="1200"/>
              <a:buChar char="●"/>
            </a:pPr>
            <a:r>
              <a:rPr lang="en" sz="1200" dirty="0">
                <a:solidFill>
                  <a:schemeClr val="lt1"/>
                </a:solidFill>
              </a:rPr>
              <a:t>Kerala: Effective local governance and community participation.</a:t>
            </a:r>
            <a:endParaRPr sz="1200" dirty="0">
              <a:solidFill>
                <a:schemeClr val="lt1"/>
              </a:solidFill>
            </a:endParaRPr>
          </a:p>
          <a:p>
            <a:pPr marL="342900" lvl="0" indent="-219075" algn="l" rtl="0">
              <a:spcBef>
                <a:spcPts val="1000"/>
              </a:spcBef>
              <a:spcAft>
                <a:spcPts val="0"/>
              </a:spcAft>
              <a:buClr>
                <a:schemeClr val="accent1"/>
              </a:buClr>
              <a:buSzPts val="1200"/>
              <a:buChar char="●"/>
            </a:pPr>
            <a:r>
              <a:rPr lang="en" sz="1200" dirty="0">
                <a:solidFill>
                  <a:schemeClr val="lt1"/>
                </a:solidFill>
              </a:rPr>
              <a:t>Tamil Nadu: Strong administrative framework and timely wage payments.</a:t>
            </a:r>
            <a:endParaRPr sz="1200" dirty="0">
              <a:solidFill>
                <a:schemeClr val="lt1"/>
              </a:solidFill>
            </a:endParaRPr>
          </a:p>
          <a:p>
            <a:pPr marL="342900" lvl="0" indent="-219075" algn="l" rtl="0">
              <a:spcBef>
                <a:spcPts val="1000"/>
              </a:spcBef>
              <a:spcAft>
                <a:spcPts val="1000"/>
              </a:spcAft>
              <a:buClr>
                <a:schemeClr val="accent1"/>
              </a:buClr>
              <a:buSzPts val="1200"/>
              <a:buChar char="●"/>
            </a:pPr>
            <a:r>
              <a:rPr lang="en" sz="1200" dirty="0">
                <a:solidFill>
                  <a:schemeClr val="lt1"/>
                </a:solidFill>
              </a:rPr>
              <a:t>Maharashtra: Innovative use of technology for monitoring and transparency.</a:t>
            </a:r>
            <a:endParaRPr sz="1200" dirty="0">
              <a:solidFill>
                <a:schemeClr val="lt1"/>
              </a:solidFill>
            </a:endParaRPr>
          </a:p>
        </p:txBody>
      </p:sp>
      <p:sp>
        <p:nvSpPr>
          <p:cNvPr id="193" name="Google Shape;193;p36" descr="detail_1"/>
          <p:cNvSpPr txBox="1">
            <a:spLocks noGrp="1"/>
          </p:cNvSpPr>
          <p:nvPr>
            <p:ph type="body" idx="1"/>
          </p:nvPr>
        </p:nvSpPr>
        <p:spPr>
          <a:xfrm>
            <a:off x="4569492" y="2281725"/>
            <a:ext cx="3779700" cy="24828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accent1"/>
              </a:buClr>
              <a:buSzPts val="1200"/>
              <a:buChar char="●"/>
            </a:pPr>
            <a:r>
              <a:rPr lang="en" sz="1200" dirty="0">
                <a:solidFill>
                  <a:schemeClr val="lt1"/>
                </a:solidFill>
              </a:rPr>
              <a:t>Bihar: Poor infrastructure and administrative inefficiencies.</a:t>
            </a:r>
            <a:endParaRPr sz="1200" dirty="0">
              <a:solidFill>
                <a:schemeClr val="lt1"/>
              </a:solidFill>
            </a:endParaRPr>
          </a:p>
          <a:p>
            <a:pPr marL="342900" lvl="0" indent="-219075" algn="l" rtl="0">
              <a:spcBef>
                <a:spcPts val="1000"/>
              </a:spcBef>
              <a:spcAft>
                <a:spcPts val="0"/>
              </a:spcAft>
              <a:buClr>
                <a:schemeClr val="accent1"/>
              </a:buClr>
              <a:buSzPts val="1200"/>
              <a:buChar char="●"/>
            </a:pPr>
            <a:r>
              <a:rPr lang="en" sz="1200" dirty="0">
                <a:solidFill>
                  <a:schemeClr val="lt1"/>
                </a:solidFill>
              </a:rPr>
              <a:t>Jharkhand: High levels of corruption and mismanagement.</a:t>
            </a:r>
            <a:endParaRPr sz="1200" dirty="0">
              <a:solidFill>
                <a:schemeClr val="lt1"/>
              </a:solidFill>
            </a:endParaRPr>
          </a:p>
          <a:p>
            <a:pPr marL="342900" lvl="0" indent="-219075" algn="l" rtl="0">
              <a:spcBef>
                <a:spcPts val="1000"/>
              </a:spcBef>
              <a:spcAft>
                <a:spcPts val="1000"/>
              </a:spcAft>
              <a:buClr>
                <a:schemeClr val="accent1"/>
              </a:buClr>
              <a:buSzPts val="1200"/>
              <a:buChar char="●"/>
            </a:pPr>
            <a:r>
              <a:rPr lang="en" sz="1200" dirty="0">
                <a:solidFill>
                  <a:schemeClr val="lt1"/>
                </a:solidFill>
              </a:rPr>
              <a:t>Uttar Pradesh: Delays in wage payments and lack of awareness among beneficiaries.</a:t>
            </a:r>
            <a:endParaRPr sz="1200" dirty="0">
              <a:solidFill>
                <a:schemeClr val="lt1"/>
              </a:solidFill>
            </a:endParaRPr>
          </a:p>
        </p:txBody>
      </p:sp>
      <p:sp>
        <p:nvSpPr>
          <p:cNvPr id="194" name="Google Shape;194;p36"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dirty="0">
                <a:solidFill>
                  <a:srgbClr val="4D4D4D"/>
                </a:solidFill>
                <a:latin typeface="Bodoni Moda"/>
                <a:ea typeface="Bodoni Moda"/>
                <a:cs typeface="Bodoni Moda"/>
                <a:sym typeface="Bodoni Moda"/>
              </a:rPr>
              <a:t>Regional Disparities in Implementation</a:t>
            </a:r>
            <a:endParaRPr sz="2400" b="1" dirty="0">
              <a:solidFill>
                <a:srgbClr val="4D4D4D"/>
              </a:solidFill>
              <a:latin typeface="Bodoni Moda"/>
              <a:ea typeface="Bodoni Moda"/>
              <a:cs typeface="Bodoni Moda"/>
              <a:sym typeface="Bodoni Mod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
        <p:cNvGrpSpPr/>
        <p:nvPr/>
      </p:nvGrpSpPr>
      <p:grpSpPr>
        <a:xfrm>
          <a:off x="0" y="0"/>
          <a:ext cx="0" cy="0"/>
          <a:chOff x="0" y="0"/>
          <a:chExt cx="0" cy="0"/>
        </a:xfrm>
      </p:grpSpPr>
      <p:cxnSp>
        <p:nvCxnSpPr>
          <p:cNvPr id="206" name="Google Shape;206;p37"/>
          <p:cNvCxnSpPr/>
          <p:nvPr/>
        </p:nvCxnSpPr>
        <p:spPr>
          <a:xfrm flipV="1">
            <a:off x="158129" y="1309050"/>
            <a:ext cx="8642112" cy="1"/>
          </a:xfrm>
          <a:prstGeom prst="straightConnector1">
            <a:avLst/>
          </a:prstGeom>
          <a:noFill/>
          <a:ln w="9525" cap="flat" cmpd="sng">
            <a:solidFill>
              <a:schemeClr val="accent1"/>
            </a:solidFill>
            <a:prstDash val="solid"/>
            <a:round/>
            <a:headEnd type="none" w="med" len="med"/>
            <a:tailEnd type="none" w="med" len="med"/>
          </a:ln>
        </p:spPr>
      </p:cxnSp>
      <p:sp>
        <p:nvSpPr>
          <p:cNvPr id="207" name="Google Shape;207;p37" descr="header_0"/>
          <p:cNvSpPr txBox="1"/>
          <p:nvPr/>
        </p:nvSpPr>
        <p:spPr>
          <a:xfrm>
            <a:off x="348525" y="1382501"/>
            <a:ext cx="1968600" cy="549428"/>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sz="1200" b="1" dirty="0">
                <a:solidFill>
                  <a:schemeClr val="accent1"/>
                </a:solidFill>
                <a:latin typeface="Noto Sans"/>
                <a:ea typeface="Noto Sans"/>
                <a:cs typeface="Noto Sans"/>
                <a:sym typeface="Noto Sans"/>
              </a:rPr>
              <a:t>Budget Allocation</a:t>
            </a:r>
            <a:endParaRPr sz="1200" b="1" dirty="0">
              <a:solidFill>
                <a:schemeClr val="accent1"/>
              </a:solidFill>
              <a:latin typeface="Noto Sans"/>
              <a:ea typeface="Noto Sans"/>
              <a:cs typeface="Noto Sans"/>
              <a:sym typeface="Noto Sans"/>
            </a:endParaRPr>
          </a:p>
        </p:txBody>
      </p:sp>
      <p:sp>
        <p:nvSpPr>
          <p:cNvPr id="208" name="Google Shape;208;p37" descr="header_1"/>
          <p:cNvSpPr txBox="1"/>
          <p:nvPr/>
        </p:nvSpPr>
        <p:spPr>
          <a:xfrm>
            <a:off x="2472428" y="1382500"/>
            <a:ext cx="1968600" cy="6699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Fund Disbursement</a:t>
            </a:r>
            <a:endParaRPr sz="1200" b="1">
              <a:solidFill>
                <a:schemeClr val="accent1"/>
              </a:solidFill>
              <a:latin typeface="Noto Sans"/>
              <a:ea typeface="Noto Sans"/>
              <a:cs typeface="Noto Sans"/>
              <a:sym typeface="Noto Sans"/>
            </a:endParaRPr>
          </a:p>
        </p:txBody>
      </p:sp>
      <p:sp>
        <p:nvSpPr>
          <p:cNvPr id="209" name="Google Shape;209;p37" descr="header_2"/>
          <p:cNvSpPr txBox="1"/>
          <p:nvPr/>
        </p:nvSpPr>
        <p:spPr>
          <a:xfrm>
            <a:off x="4596331" y="1382500"/>
            <a:ext cx="1968600" cy="6699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Utilization Monitoring</a:t>
            </a:r>
            <a:endParaRPr sz="1200" b="1">
              <a:solidFill>
                <a:schemeClr val="accent1"/>
              </a:solidFill>
              <a:latin typeface="Noto Sans"/>
              <a:ea typeface="Noto Sans"/>
              <a:cs typeface="Noto Sans"/>
              <a:sym typeface="Noto Sans"/>
            </a:endParaRPr>
          </a:p>
        </p:txBody>
      </p:sp>
      <p:sp>
        <p:nvSpPr>
          <p:cNvPr id="210" name="Google Shape;210;p37" descr="header_3"/>
          <p:cNvSpPr txBox="1"/>
          <p:nvPr/>
        </p:nvSpPr>
        <p:spPr>
          <a:xfrm>
            <a:off x="6720251" y="1382500"/>
            <a:ext cx="1968600" cy="6699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Employment Generation</a:t>
            </a:r>
            <a:endParaRPr sz="1200" b="1">
              <a:solidFill>
                <a:schemeClr val="accent1"/>
              </a:solidFill>
              <a:latin typeface="Noto Sans"/>
              <a:ea typeface="Noto Sans"/>
              <a:cs typeface="Noto Sans"/>
              <a:sym typeface="Noto Sans"/>
            </a:endParaRPr>
          </a:p>
        </p:txBody>
      </p:sp>
      <p:sp>
        <p:nvSpPr>
          <p:cNvPr id="211" name="Google Shape;211;p37" descr="detail_0"/>
          <p:cNvSpPr txBox="1"/>
          <p:nvPr/>
        </p:nvSpPr>
        <p:spPr>
          <a:xfrm>
            <a:off x="348525"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2000"/>
              </a:spcAft>
              <a:buNone/>
            </a:pPr>
            <a:r>
              <a:rPr lang="en" sz="1000" dirty="0">
                <a:solidFill>
                  <a:schemeClr val="lt1"/>
                </a:solidFill>
                <a:latin typeface="Georgia"/>
                <a:ea typeface="Georgia"/>
                <a:cs typeface="Georgia"/>
                <a:sym typeface="Georgia"/>
              </a:rPr>
              <a:t>The central government allocates funds for NREGA annually based on projected employment demand and previous utilization rates.</a:t>
            </a:r>
            <a:endParaRPr sz="1000" dirty="0">
              <a:solidFill>
                <a:schemeClr val="lt1"/>
              </a:solidFill>
              <a:latin typeface="Georgia"/>
              <a:ea typeface="Georgia"/>
              <a:cs typeface="Georgia"/>
              <a:sym typeface="Georgia"/>
            </a:endParaRPr>
          </a:p>
        </p:txBody>
      </p:sp>
      <p:sp>
        <p:nvSpPr>
          <p:cNvPr id="212" name="Google Shape;212;p37" descr="detail_1"/>
          <p:cNvSpPr txBox="1"/>
          <p:nvPr/>
        </p:nvSpPr>
        <p:spPr>
          <a:xfrm>
            <a:off x="2472430"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900" dirty="0">
                <a:solidFill>
                  <a:schemeClr val="lt1"/>
                </a:solidFill>
                <a:latin typeface="Georgia"/>
                <a:ea typeface="Georgia"/>
                <a:cs typeface="Georgia"/>
                <a:sym typeface="Georgia"/>
              </a:rPr>
              <a:t>Funds are disbursed to state governments and subsequently to local governing bodies to ensure smooth implementation of NREGA projects.</a:t>
            </a:r>
            <a:endParaRPr sz="900" dirty="0">
              <a:solidFill>
                <a:schemeClr val="lt1"/>
              </a:solidFill>
              <a:latin typeface="Georgia"/>
              <a:ea typeface="Georgia"/>
              <a:cs typeface="Georgia"/>
              <a:sym typeface="Georgia"/>
            </a:endParaRPr>
          </a:p>
        </p:txBody>
      </p:sp>
      <p:sp>
        <p:nvSpPr>
          <p:cNvPr id="213" name="Google Shape;213;p37" descr="detail_2"/>
          <p:cNvSpPr txBox="1"/>
          <p:nvPr/>
        </p:nvSpPr>
        <p:spPr>
          <a:xfrm>
            <a:off x="4596336"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900">
                <a:solidFill>
                  <a:schemeClr val="lt1"/>
                </a:solidFill>
                <a:latin typeface="Georgia"/>
                <a:ea typeface="Georgia"/>
                <a:cs typeface="Georgia"/>
                <a:sym typeface="Georgia"/>
              </a:rPr>
              <a:t>Regular monitoring of fund utilization is conducted to ensure efficient use of resources and to identify any discrepancies or underutilization.</a:t>
            </a:r>
            <a:endParaRPr sz="900">
              <a:solidFill>
                <a:schemeClr val="lt1"/>
              </a:solidFill>
              <a:latin typeface="Georgia"/>
              <a:ea typeface="Georgia"/>
              <a:cs typeface="Georgia"/>
              <a:sym typeface="Georgia"/>
            </a:endParaRPr>
          </a:p>
        </p:txBody>
      </p:sp>
      <p:sp>
        <p:nvSpPr>
          <p:cNvPr id="214" name="Google Shape;214;p37" descr="detail_3"/>
          <p:cNvSpPr txBox="1"/>
          <p:nvPr/>
        </p:nvSpPr>
        <p:spPr>
          <a:xfrm>
            <a:off x="6720258"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800">
                <a:solidFill>
                  <a:schemeClr val="lt1"/>
                </a:solidFill>
                <a:latin typeface="Georgia"/>
                <a:ea typeface="Georgia"/>
                <a:cs typeface="Georgia"/>
                <a:sym typeface="Georgia"/>
              </a:rPr>
              <a:t>Effective utilization of funds directly correlates with increased employment opportunities. Higher fund utilization rates often result in higher employment generation.</a:t>
            </a:r>
            <a:endParaRPr sz="800">
              <a:solidFill>
                <a:schemeClr val="lt1"/>
              </a:solidFill>
              <a:latin typeface="Georgia"/>
              <a:ea typeface="Georgia"/>
              <a:cs typeface="Georgia"/>
              <a:sym typeface="Georgia"/>
            </a:endParaRPr>
          </a:p>
        </p:txBody>
      </p:sp>
      <p:sp>
        <p:nvSpPr>
          <p:cNvPr id="215" name="Google Shape;215;p37" descr="deliverable_0"/>
          <p:cNvSpPr txBox="1"/>
          <p:nvPr/>
        </p:nvSpPr>
        <p:spPr>
          <a:xfrm>
            <a:off x="348525"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dk2"/>
                </a:solidFill>
                <a:latin typeface="Georgia"/>
                <a:ea typeface="Georgia"/>
                <a:cs typeface="Georgia"/>
                <a:sym typeface="Georgia"/>
              </a:rPr>
              <a:t>Annual Budget Report</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Fund Allocation Plan</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State-wise Budget Distribution</a:t>
            </a:r>
            <a:endParaRPr sz="800">
              <a:solidFill>
                <a:schemeClr val="dk2"/>
              </a:solidFill>
              <a:latin typeface="Georgia"/>
              <a:ea typeface="Georgia"/>
              <a:cs typeface="Georgia"/>
              <a:sym typeface="Georgia"/>
            </a:endParaRPr>
          </a:p>
        </p:txBody>
      </p:sp>
      <p:sp>
        <p:nvSpPr>
          <p:cNvPr id="216" name="Google Shape;216;p37" descr="deliverable_1"/>
          <p:cNvSpPr txBox="1"/>
          <p:nvPr/>
        </p:nvSpPr>
        <p:spPr>
          <a:xfrm>
            <a:off x="2472430"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dk2"/>
                </a:solidFill>
                <a:latin typeface="Georgia"/>
                <a:ea typeface="Georgia"/>
                <a:cs typeface="Georgia"/>
                <a:sym typeface="Georgia"/>
              </a:rPr>
              <a:t>State Fund Transfer Reports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Local Body Fund Receipts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Monthly Disbursement Records</a:t>
            </a:r>
            <a:endParaRPr sz="800">
              <a:solidFill>
                <a:schemeClr val="dk2"/>
              </a:solidFill>
              <a:latin typeface="Georgia"/>
              <a:ea typeface="Georgia"/>
              <a:cs typeface="Georgia"/>
              <a:sym typeface="Georgia"/>
            </a:endParaRPr>
          </a:p>
        </p:txBody>
      </p:sp>
      <p:sp>
        <p:nvSpPr>
          <p:cNvPr id="217" name="Google Shape;217;p37" descr="deliverable_2"/>
          <p:cNvSpPr txBox="1"/>
          <p:nvPr/>
        </p:nvSpPr>
        <p:spPr>
          <a:xfrm>
            <a:off x="4596336"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dk2"/>
                </a:solidFill>
                <a:latin typeface="Georgia"/>
                <a:ea typeface="Georgia"/>
                <a:cs typeface="Georgia"/>
                <a:sym typeface="Georgia"/>
              </a:rPr>
              <a:t>Quarterly Utilization Reports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Audit Reports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Utilization Certificates</a:t>
            </a:r>
            <a:endParaRPr sz="800">
              <a:solidFill>
                <a:schemeClr val="dk2"/>
              </a:solidFill>
              <a:latin typeface="Georgia"/>
              <a:ea typeface="Georgia"/>
              <a:cs typeface="Georgia"/>
              <a:sym typeface="Georgia"/>
            </a:endParaRPr>
          </a:p>
        </p:txBody>
      </p:sp>
      <p:sp>
        <p:nvSpPr>
          <p:cNvPr id="218" name="Google Shape;218;p37" descr="deliverable_3"/>
          <p:cNvSpPr txBox="1"/>
          <p:nvPr/>
        </p:nvSpPr>
        <p:spPr>
          <a:xfrm>
            <a:off x="6720258"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dk2"/>
                </a:solidFill>
                <a:latin typeface="Georgia"/>
                <a:ea typeface="Georgia"/>
                <a:cs typeface="Georgia"/>
                <a:sym typeface="Georgia"/>
              </a:rPr>
              <a:t>Employment Generation Reports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Work Completion Certificates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Beneficiary Feedback</a:t>
            </a:r>
            <a:endParaRPr sz="800">
              <a:solidFill>
                <a:schemeClr val="dk2"/>
              </a:solidFill>
              <a:latin typeface="Georgia"/>
              <a:ea typeface="Georgia"/>
              <a:cs typeface="Georgia"/>
              <a:sym typeface="Georgia"/>
            </a:endParaRPr>
          </a:p>
        </p:txBody>
      </p:sp>
      <p:sp>
        <p:nvSpPr>
          <p:cNvPr id="219" name="Google Shape;219;p37" descr="title"/>
          <p:cNvSpPr txBox="1">
            <a:spLocks noGrp="1"/>
          </p:cNvSpPr>
          <p:nvPr>
            <p:ph type="title"/>
          </p:nvPr>
        </p:nvSpPr>
        <p:spPr>
          <a:xfrm>
            <a:off x="348600" y="521275"/>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n" sz="2300" b="1">
                <a:latin typeface="Bodoni Moda"/>
                <a:ea typeface="Bodoni Moda"/>
                <a:cs typeface="Bodoni Moda"/>
                <a:sym typeface="Bodoni Moda"/>
              </a:rPr>
              <a:t>Budget Utilization and Employment Generation</a:t>
            </a:r>
            <a:endParaRPr sz="2300" b="1">
              <a:latin typeface="Bodoni Moda"/>
              <a:ea typeface="Bodoni Moda"/>
              <a:cs typeface="Bodoni Moda"/>
              <a:sym typeface="Bodoni Moda"/>
            </a:endParaRPr>
          </a:p>
        </p:txBody>
      </p:sp>
      <p:sp>
        <p:nvSpPr>
          <p:cNvPr id="220" name="Google Shape;220;p37"/>
          <p:cNvSpPr/>
          <p:nvPr/>
        </p:nvSpPr>
        <p:spPr>
          <a:xfrm>
            <a:off x="2472425" y="1309050"/>
            <a:ext cx="158100" cy="15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1"/>
        <p:cNvGrpSpPr/>
        <p:nvPr/>
      </p:nvGrpSpPr>
      <p:grpSpPr>
        <a:xfrm>
          <a:off x="0" y="0"/>
          <a:ext cx="0" cy="0"/>
          <a:chOff x="0" y="0"/>
          <a:chExt cx="0" cy="0"/>
        </a:xfrm>
      </p:grpSpPr>
      <p:sp>
        <p:nvSpPr>
          <p:cNvPr id="232" name="Google Shape;232;p38" descr="header_0"/>
          <p:cNvSpPr txBox="1">
            <a:spLocks noGrp="1"/>
          </p:cNvSpPr>
          <p:nvPr>
            <p:ph type="subTitle" idx="4294967295"/>
          </p:nvPr>
        </p:nvSpPr>
        <p:spPr>
          <a:xfrm>
            <a:off x="348525" y="1241401"/>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dirty="0">
                <a:solidFill>
                  <a:schemeClr val="lt1"/>
                </a:solidFill>
              </a:rPr>
              <a:t>Community Participation</a:t>
            </a:r>
            <a:endParaRPr sz="1200" b="1" dirty="0">
              <a:solidFill>
                <a:schemeClr val="lt1"/>
              </a:solidFill>
            </a:endParaRPr>
          </a:p>
        </p:txBody>
      </p:sp>
      <p:sp>
        <p:nvSpPr>
          <p:cNvPr id="233" name="Google Shape;233;p38" descr="detail_0"/>
          <p:cNvSpPr txBox="1">
            <a:spLocks noGrp="1"/>
          </p:cNvSpPr>
          <p:nvPr>
            <p:ph type="body" idx="1"/>
          </p:nvPr>
        </p:nvSpPr>
        <p:spPr>
          <a:xfrm>
            <a:off x="3200075" y="1241325"/>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200" dirty="0">
                <a:solidFill>
                  <a:schemeClr val="lt1"/>
                </a:solidFill>
              </a:rPr>
              <a:t>Active involvement of local communities ensures that the projects meet real needs and that there is a sense of ownership, leading to higher completion rates.</a:t>
            </a:r>
            <a:endParaRPr sz="1200" dirty="0">
              <a:solidFill>
                <a:schemeClr val="lt1"/>
              </a:solidFill>
            </a:endParaRPr>
          </a:p>
        </p:txBody>
      </p:sp>
      <p:sp>
        <p:nvSpPr>
          <p:cNvPr id="234" name="Google Shape;234;p38" descr="header_1"/>
          <p:cNvSpPr txBox="1">
            <a:spLocks noGrp="1"/>
          </p:cNvSpPr>
          <p:nvPr>
            <p:ph type="subTitle" idx="4294967295"/>
          </p:nvPr>
        </p:nvSpPr>
        <p:spPr>
          <a:xfrm>
            <a:off x="348500" y="2427802"/>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Efficient Fund Allocation</a:t>
            </a:r>
            <a:endParaRPr sz="1200" b="1">
              <a:solidFill>
                <a:schemeClr val="lt1"/>
              </a:solidFill>
            </a:endParaRPr>
          </a:p>
        </p:txBody>
      </p:sp>
      <p:sp>
        <p:nvSpPr>
          <p:cNvPr id="235" name="Google Shape;235;p38" descr="detail_1"/>
          <p:cNvSpPr txBox="1">
            <a:spLocks noGrp="1"/>
          </p:cNvSpPr>
          <p:nvPr>
            <p:ph type="body" idx="1"/>
          </p:nvPr>
        </p:nvSpPr>
        <p:spPr>
          <a:xfrm>
            <a:off x="3200050" y="2427726"/>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200">
                <a:solidFill>
                  <a:schemeClr val="lt1"/>
                </a:solidFill>
              </a:rPr>
              <a:t>Timely and adequate fund allocation by the government helps in the smooth execution of projects, preventing delays and ensuring resources are available to complete the works.</a:t>
            </a:r>
            <a:endParaRPr sz="1200">
              <a:solidFill>
                <a:schemeClr val="lt1"/>
              </a:solidFill>
            </a:endParaRPr>
          </a:p>
        </p:txBody>
      </p:sp>
      <p:sp>
        <p:nvSpPr>
          <p:cNvPr id="236" name="Google Shape;236;p38" descr="header_2"/>
          <p:cNvSpPr txBox="1">
            <a:spLocks noGrp="1"/>
          </p:cNvSpPr>
          <p:nvPr>
            <p:ph type="subTitle" idx="4294967295"/>
          </p:nvPr>
        </p:nvSpPr>
        <p:spPr>
          <a:xfrm>
            <a:off x="348500" y="3614269"/>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Skilled Workforce</a:t>
            </a:r>
            <a:endParaRPr sz="1200" b="1">
              <a:solidFill>
                <a:schemeClr val="lt1"/>
              </a:solidFill>
            </a:endParaRPr>
          </a:p>
        </p:txBody>
      </p:sp>
      <p:sp>
        <p:nvSpPr>
          <p:cNvPr id="237" name="Google Shape;237;p38" descr="detail_2"/>
          <p:cNvSpPr txBox="1">
            <a:spLocks noGrp="1"/>
          </p:cNvSpPr>
          <p:nvPr>
            <p:ph type="body" idx="1"/>
          </p:nvPr>
        </p:nvSpPr>
        <p:spPr>
          <a:xfrm>
            <a:off x="3200050" y="3614193"/>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200">
                <a:solidFill>
                  <a:schemeClr val="lt1"/>
                </a:solidFill>
              </a:rPr>
              <a:t>Availability of a skilled and motivated workforce is crucial for the successful completion of NREGA projects, as it ensures quality and timely completion of assigned tasks.</a:t>
            </a:r>
            <a:endParaRPr sz="1200">
              <a:solidFill>
                <a:schemeClr val="lt1"/>
              </a:solidFill>
            </a:endParaRPr>
          </a:p>
        </p:txBody>
      </p:sp>
      <p:sp>
        <p:nvSpPr>
          <p:cNvPr id="238" name="Google Shape;238;p38"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000" b="1" dirty="0">
                <a:latin typeface="Bodoni Moda"/>
                <a:ea typeface="Bodoni Moda"/>
                <a:cs typeface="Bodoni Moda"/>
                <a:sym typeface="Bodoni Moda"/>
              </a:rPr>
              <a:t>Factors Contributing to Completion of NREGA Works</a:t>
            </a:r>
            <a:endParaRPr sz="2000" b="1" dirty="0">
              <a:solidFill>
                <a:schemeClr val="lt1"/>
              </a:solidFill>
              <a:latin typeface="Bodoni Moda"/>
              <a:ea typeface="Bodoni Moda"/>
              <a:cs typeface="Bodoni Moda"/>
              <a:sym typeface="Bodoni Mod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9" descr="title"/>
          <p:cNvSpPr txBox="1">
            <a:spLocks noGrp="1"/>
          </p:cNvSpPr>
          <p:nvPr>
            <p:ph type="title"/>
          </p:nvPr>
        </p:nvSpPr>
        <p:spPr>
          <a:xfrm>
            <a:off x="348600" y="521275"/>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n" b="1">
                <a:solidFill>
                  <a:schemeClr val="lt2"/>
                </a:solidFill>
                <a:latin typeface="Bodoni Moda"/>
                <a:ea typeface="Bodoni Moda"/>
                <a:cs typeface="Bodoni Moda"/>
                <a:sym typeface="Bodoni Moda"/>
              </a:rPr>
              <a:t>Roadblocks to Success</a:t>
            </a:r>
            <a:endParaRPr sz="2400" b="1">
              <a:solidFill>
                <a:schemeClr val="lt2"/>
              </a:solidFill>
              <a:latin typeface="Bodoni Moda"/>
              <a:ea typeface="Bodoni Moda"/>
              <a:cs typeface="Bodoni Moda"/>
              <a:sym typeface="Bodoni Moda"/>
            </a:endParaRPr>
          </a:p>
        </p:txBody>
      </p:sp>
      <p:sp>
        <p:nvSpPr>
          <p:cNvPr id="252" name="Google Shape;252;p39" descr="detail_0"/>
          <p:cNvSpPr txBox="1">
            <a:spLocks noGrp="1"/>
          </p:cNvSpPr>
          <p:nvPr>
            <p:ph type="body" idx="1"/>
          </p:nvPr>
        </p:nvSpPr>
        <p:spPr>
          <a:xfrm>
            <a:off x="348550" y="176905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n" sz="1200">
                <a:solidFill>
                  <a:schemeClr val="lt2"/>
                </a:solidFill>
              </a:rPr>
              <a:t>Inefficient processes and delays in approvals hinder timely execution of projects, affecting overall outcomes.</a:t>
            </a:r>
            <a:endParaRPr sz="1200">
              <a:solidFill>
                <a:schemeClr val="lt2"/>
              </a:solidFill>
            </a:endParaRPr>
          </a:p>
        </p:txBody>
      </p:sp>
      <p:sp>
        <p:nvSpPr>
          <p:cNvPr id="253" name="Google Shape;253;p39" descr="header_0"/>
          <p:cNvSpPr txBox="1">
            <a:spLocks noGrp="1"/>
          </p:cNvSpPr>
          <p:nvPr>
            <p:ph type="subTitle" idx="4294967295"/>
          </p:nvPr>
        </p:nvSpPr>
        <p:spPr>
          <a:xfrm>
            <a:off x="348538" y="1354150"/>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n" sz="1200" b="1">
                <a:solidFill>
                  <a:schemeClr val="accent5"/>
                </a:solidFill>
              </a:rPr>
              <a:t>Administrative Challenges</a:t>
            </a:r>
            <a:endParaRPr sz="1200" b="1">
              <a:solidFill>
                <a:schemeClr val="accent5"/>
              </a:solidFill>
            </a:endParaRPr>
          </a:p>
        </p:txBody>
      </p:sp>
      <p:sp>
        <p:nvSpPr>
          <p:cNvPr id="254" name="Google Shape;254;p39" descr="detail_1"/>
          <p:cNvSpPr txBox="1">
            <a:spLocks noGrp="1"/>
          </p:cNvSpPr>
          <p:nvPr>
            <p:ph type="body" idx="1"/>
          </p:nvPr>
        </p:nvSpPr>
        <p:spPr>
          <a:xfrm>
            <a:off x="5004676" y="176905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n" sz="1200">
                <a:solidFill>
                  <a:schemeClr val="lt2"/>
                </a:solidFill>
              </a:rPr>
              <a:t>Misuse of funds and fraudulent reporting undermine the integrity and effectiveness of the scheme.</a:t>
            </a:r>
            <a:endParaRPr sz="1200">
              <a:solidFill>
                <a:schemeClr val="lt2"/>
              </a:solidFill>
            </a:endParaRPr>
          </a:p>
        </p:txBody>
      </p:sp>
      <p:sp>
        <p:nvSpPr>
          <p:cNvPr id="255" name="Google Shape;255;p39" descr="header_1"/>
          <p:cNvSpPr txBox="1">
            <a:spLocks noGrp="1"/>
          </p:cNvSpPr>
          <p:nvPr>
            <p:ph type="subTitle" idx="4294967295"/>
          </p:nvPr>
        </p:nvSpPr>
        <p:spPr>
          <a:xfrm>
            <a:off x="5004670" y="1354150"/>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n" sz="1200" b="1">
                <a:solidFill>
                  <a:schemeClr val="accent5"/>
                </a:solidFill>
              </a:rPr>
              <a:t>Corruption</a:t>
            </a:r>
            <a:endParaRPr sz="1200" b="1">
              <a:solidFill>
                <a:schemeClr val="accent5"/>
              </a:solidFill>
            </a:endParaRPr>
          </a:p>
        </p:txBody>
      </p:sp>
      <p:sp>
        <p:nvSpPr>
          <p:cNvPr id="256" name="Google Shape;256;p39" descr="detail_2"/>
          <p:cNvSpPr txBox="1">
            <a:spLocks noGrp="1"/>
          </p:cNvSpPr>
          <p:nvPr>
            <p:ph type="body" idx="1"/>
          </p:nvPr>
        </p:nvSpPr>
        <p:spPr>
          <a:xfrm>
            <a:off x="348550" y="339710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n" sz="1200">
                <a:solidFill>
                  <a:schemeClr val="lt2"/>
                </a:solidFill>
              </a:rPr>
              <a:t>Insufficient manpower and material resources lead to delays and incomplete projects, reducing the scheme's impact.</a:t>
            </a:r>
            <a:endParaRPr sz="1200">
              <a:solidFill>
                <a:schemeClr val="lt2"/>
              </a:solidFill>
            </a:endParaRPr>
          </a:p>
        </p:txBody>
      </p:sp>
      <p:sp>
        <p:nvSpPr>
          <p:cNvPr id="257" name="Google Shape;257;p39" descr="header_2"/>
          <p:cNvSpPr txBox="1">
            <a:spLocks noGrp="1"/>
          </p:cNvSpPr>
          <p:nvPr>
            <p:ph type="subTitle" idx="4294967295"/>
          </p:nvPr>
        </p:nvSpPr>
        <p:spPr>
          <a:xfrm>
            <a:off x="348538" y="2982403"/>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n" sz="1200" b="1">
                <a:solidFill>
                  <a:schemeClr val="accent5"/>
                </a:solidFill>
              </a:rPr>
              <a:t>Lack of Resources</a:t>
            </a:r>
            <a:endParaRPr sz="1200" b="1">
              <a:solidFill>
                <a:schemeClr val="accent5"/>
              </a:solidFill>
            </a:endParaRPr>
          </a:p>
        </p:txBody>
      </p:sp>
      <p:sp>
        <p:nvSpPr>
          <p:cNvPr id="258" name="Google Shape;258;p39" descr="detail_3"/>
          <p:cNvSpPr txBox="1">
            <a:spLocks noGrp="1"/>
          </p:cNvSpPr>
          <p:nvPr>
            <p:ph type="body" idx="1"/>
          </p:nvPr>
        </p:nvSpPr>
        <p:spPr>
          <a:xfrm>
            <a:off x="5004678" y="339710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n" sz="1200">
                <a:solidFill>
                  <a:schemeClr val="lt2"/>
                </a:solidFill>
              </a:rPr>
              <a:t>Limited awareness among rural households about NREGA rights and provisions restricts participation and benefits.</a:t>
            </a:r>
            <a:endParaRPr sz="1200">
              <a:solidFill>
                <a:schemeClr val="lt2"/>
              </a:solidFill>
            </a:endParaRPr>
          </a:p>
        </p:txBody>
      </p:sp>
      <p:sp>
        <p:nvSpPr>
          <p:cNvPr id="259" name="Google Shape;259;p39" descr="header_3"/>
          <p:cNvSpPr txBox="1">
            <a:spLocks noGrp="1"/>
          </p:cNvSpPr>
          <p:nvPr>
            <p:ph type="subTitle" idx="4294967295"/>
          </p:nvPr>
        </p:nvSpPr>
        <p:spPr>
          <a:xfrm>
            <a:off x="5004670" y="2982403"/>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n" sz="1200" b="1">
                <a:solidFill>
                  <a:schemeClr val="accent5"/>
                </a:solidFill>
              </a:rPr>
              <a:t>Awareness and Accessibility</a:t>
            </a:r>
            <a:endParaRPr sz="1200" b="1">
              <a:solidFill>
                <a:schemeClr val="accent5"/>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ditorial">
  <a:themeElements>
    <a:clrScheme name="Custom">
      <a:dk1>
        <a:srgbClr val="FFFFFF"/>
      </a:dk1>
      <a:lt1>
        <a:srgbClr val="0E0E0E"/>
      </a:lt1>
      <a:dk2>
        <a:srgbClr val="434343"/>
      </a:dk2>
      <a:lt2>
        <a:srgbClr val="E6E6E6"/>
      </a:lt2>
      <a:accent1>
        <a:srgbClr val="D60202"/>
      </a:accent1>
      <a:accent2>
        <a:srgbClr val="C4E0AD"/>
      </a:accent2>
      <a:accent3>
        <a:srgbClr val="F8F186"/>
      </a:accent3>
      <a:accent4>
        <a:srgbClr val="406E8E"/>
      </a:accent4>
      <a:accent5>
        <a:srgbClr val="7DA4B3"/>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801</Words>
  <Application>Microsoft Office PowerPoint</Application>
  <PresentationFormat>On-screen Show (16:9)</PresentationFormat>
  <Paragraphs>90</Paragraphs>
  <Slides>12</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Bodoni Moda ExtraBold</vt:lpstr>
      <vt:lpstr>Bodoni Moda</vt:lpstr>
      <vt:lpstr>Helvetica Neue</vt:lpstr>
      <vt:lpstr>Arial</vt:lpstr>
      <vt:lpstr>Georgia</vt:lpstr>
      <vt:lpstr>Wingdings</vt:lpstr>
      <vt:lpstr>Inter</vt:lpstr>
      <vt:lpstr>Inter Medium</vt:lpstr>
      <vt:lpstr>Noto Sans</vt:lpstr>
      <vt:lpstr>Simple Light</vt:lpstr>
      <vt:lpstr>Editorial</vt:lpstr>
      <vt:lpstr>Evaluating the Impact of NREGA on Rural Employment and Poverty </vt:lpstr>
      <vt:lpstr>PowerPoint Presentation</vt:lpstr>
      <vt:lpstr>Problem Statement</vt:lpstr>
      <vt:lpstr>Introduction to NREGA</vt:lpstr>
      <vt:lpstr>Effectiveness in Providing Employment</vt:lpstr>
      <vt:lpstr>Regional Disparities in Implementation</vt:lpstr>
      <vt:lpstr>Budget Utilization and Employment Generation</vt:lpstr>
      <vt:lpstr>Factors Contributing to Completion of NREGA Works</vt:lpstr>
      <vt:lpstr>Roadblocks to Success</vt:lpstr>
      <vt:lpstr>Case Studies</vt:lpstr>
      <vt:lpstr>Conclusion and Recommendations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Impact of NREGA on Rural Employment and Poverty</dc:title>
  <dc:creator>Subhashini Gopalan</dc:creator>
  <cp:lastModifiedBy>Microsoft account</cp:lastModifiedBy>
  <cp:revision>5</cp:revision>
  <dcterms:modified xsi:type="dcterms:W3CDTF">2024-06-21T12:06:00Z</dcterms:modified>
</cp:coreProperties>
</file>